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1526" r:id="rId2"/>
    <p:sldId id="1527" r:id="rId3"/>
    <p:sldId id="1486" r:id="rId4"/>
    <p:sldId id="855" r:id="rId5"/>
    <p:sldId id="1531" r:id="rId6"/>
    <p:sldId id="1530" r:id="rId7"/>
    <p:sldId id="1529" r:id="rId8"/>
    <p:sldId id="119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682"/>
    <a:srgbClr val="CBBAB3"/>
    <a:srgbClr val="6F5248"/>
    <a:srgbClr val="A0C8C7"/>
    <a:srgbClr val="11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21036-E343-4DDD-9F9A-F5529885CA74}" v="2112" dt="2022-08-16T14:54:40.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6357" autoAdjust="0"/>
  </p:normalViewPr>
  <p:slideViewPr>
    <p:cSldViewPr snapToGrid="0" snapToObjects="1">
      <p:cViewPr varScale="1">
        <p:scale>
          <a:sx n="114" d="100"/>
          <a:sy n="114" d="100"/>
        </p:scale>
        <p:origin x="348" y="67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127" d="100"/>
          <a:sy n="127" d="100"/>
        </p:scale>
        <p:origin x="44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B157E-16FB-5349-9CC8-EA78C51838C0}" type="datetimeFigureOut">
              <a:rPr lang="de-DE" smtClean="0"/>
              <a:t>15.05.2024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A4C4F-668B-904B-B69A-DA270EFBB2BF}" type="slidenum">
              <a:rPr lang="de-DE" smtClean="0"/>
              <a:t>‹#›</a:t>
            </a:fld>
            <a:endParaRPr lang="de-DE"/>
          </a:p>
        </p:txBody>
      </p:sp>
    </p:spTree>
    <p:extLst>
      <p:ext uri="{BB962C8B-B14F-4D97-AF65-F5344CB8AC3E}">
        <p14:creationId xmlns:p14="http://schemas.microsoft.com/office/powerpoint/2010/main" val="190154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 </a:t>
            </a:r>
            <a:r>
              <a:rPr lang="de-DE" dirty="0" err="1"/>
              <a:t>to</a:t>
            </a:r>
            <a:r>
              <a:rPr lang="de-DE" dirty="0"/>
              <a:t> dos </a:t>
            </a:r>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t>
            </a:r>
            <a:r>
              <a:rPr lang="de-DE" dirty="0" err="1"/>
              <a:t>the</a:t>
            </a:r>
            <a:r>
              <a:rPr lang="de-DE" dirty="0"/>
              <a:t> </a:t>
            </a:r>
            <a:r>
              <a:rPr lang="de-DE" dirty="0" err="1"/>
              <a:t>product</a:t>
            </a:r>
            <a:r>
              <a:rPr lang="de-DE" dirty="0"/>
              <a:t> </a:t>
            </a:r>
            <a:r>
              <a:rPr lang="de-DE" dirty="0" err="1"/>
              <a:t>itself</a:t>
            </a:r>
            <a:r>
              <a:rPr lang="de-DE" dirty="0"/>
              <a:t> </a:t>
            </a:r>
            <a:r>
              <a:rPr lang="de-DE" dirty="0" err="1"/>
              <a:t>have</a:t>
            </a:r>
            <a:r>
              <a:rPr lang="de-DE" dirty="0"/>
              <a:t> </a:t>
            </a:r>
            <a:r>
              <a:rPr lang="de-DE" dirty="0" err="1"/>
              <a:t>been</a:t>
            </a:r>
            <a:r>
              <a:rPr lang="de-DE" dirty="0"/>
              <a:t> </a:t>
            </a:r>
            <a:r>
              <a:rPr lang="de-DE" dirty="0" err="1"/>
              <a:t>finalized</a:t>
            </a:r>
            <a:r>
              <a:rPr lang="de-DE" dirty="0"/>
              <a:t>. </a:t>
            </a:r>
            <a:r>
              <a:rPr lang="de-DE" dirty="0" err="1"/>
              <a:t>We</a:t>
            </a:r>
            <a:r>
              <a:rPr lang="de-DE" dirty="0"/>
              <a:t> </a:t>
            </a:r>
            <a:r>
              <a:rPr lang="de-DE" dirty="0" err="1"/>
              <a:t>are</a:t>
            </a:r>
            <a:r>
              <a:rPr lang="de-DE" dirty="0"/>
              <a:t> in </a:t>
            </a:r>
            <a:r>
              <a:rPr lang="de-DE" dirty="0" err="1"/>
              <a:t>the</a:t>
            </a:r>
            <a:r>
              <a:rPr lang="de-DE" dirty="0"/>
              <a:t> </a:t>
            </a:r>
            <a:r>
              <a:rPr lang="de-DE" dirty="0" err="1"/>
              <a:t>process</a:t>
            </a:r>
            <a:r>
              <a:rPr lang="de-DE" dirty="0"/>
              <a:t> </a:t>
            </a:r>
            <a:r>
              <a:rPr lang="de-DE" dirty="0" err="1"/>
              <a:t>of</a:t>
            </a:r>
            <a:r>
              <a:rPr lang="de-DE" dirty="0"/>
              <a:t> </a:t>
            </a:r>
            <a:r>
              <a:rPr lang="de-DE" dirty="0" err="1"/>
              <a:t>producing</a:t>
            </a:r>
            <a:r>
              <a:rPr lang="de-DE" dirty="0"/>
              <a:t> </a:t>
            </a:r>
            <a:r>
              <a:rPr lang="de-DE" dirty="0" err="1"/>
              <a:t>the</a:t>
            </a:r>
            <a:r>
              <a:rPr lang="de-DE" dirty="0"/>
              <a:t> </a:t>
            </a:r>
            <a:r>
              <a:rPr lang="de-DE" dirty="0" err="1"/>
              <a:t>tubes</a:t>
            </a:r>
            <a:r>
              <a:rPr lang="de-DE" dirty="0"/>
              <a:t>, </a:t>
            </a:r>
            <a:r>
              <a:rPr lang="de-DE" dirty="0" err="1"/>
              <a:t>the</a:t>
            </a:r>
            <a:r>
              <a:rPr lang="de-DE" dirty="0"/>
              <a:t> </a:t>
            </a:r>
            <a:r>
              <a:rPr lang="de-DE" dirty="0" err="1"/>
              <a:t>kits</a:t>
            </a:r>
            <a:r>
              <a:rPr lang="de-DE" dirty="0"/>
              <a:t>, </a:t>
            </a:r>
            <a:r>
              <a:rPr lang="de-DE" dirty="0" err="1"/>
              <a:t>the</a:t>
            </a:r>
            <a:r>
              <a:rPr lang="de-DE" dirty="0"/>
              <a:t> </a:t>
            </a:r>
            <a:r>
              <a:rPr lang="de-DE" dirty="0" err="1"/>
              <a:t>folders</a:t>
            </a:r>
            <a:r>
              <a:rPr lang="de-DE" dirty="0"/>
              <a:t> so </a:t>
            </a:r>
            <a:r>
              <a:rPr lang="de-DE" dirty="0" err="1"/>
              <a:t>that</a:t>
            </a:r>
            <a:r>
              <a:rPr lang="de-DE" dirty="0"/>
              <a:t> </a:t>
            </a:r>
            <a:r>
              <a:rPr lang="de-DE" dirty="0" err="1"/>
              <a:t>we</a:t>
            </a:r>
            <a:r>
              <a:rPr lang="de-DE" dirty="0"/>
              <a:t> </a:t>
            </a:r>
            <a:r>
              <a:rPr lang="de-DE" dirty="0" err="1"/>
              <a:t>are</a:t>
            </a:r>
            <a:r>
              <a:rPr lang="de-DE" dirty="0"/>
              <a:t> </a:t>
            </a:r>
            <a:r>
              <a:rPr lang="de-DE" dirty="0" err="1"/>
              <a:t>ready</a:t>
            </a:r>
            <a:r>
              <a:rPr lang="de-DE" dirty="0"/>
              <a:t> </a:t>
            </a:r>
            <a:r>
              <a:rPr lang="de-DE" dirty="0" err="1"/>
              <a:t>for</a:t>
            </a:r>
            <a:r>
              <a:rPr lang="de-DE" dirty="0"/>
              <a:t> September. </a:t>
            </a:r>
            <a:r>
              <a:rPr lang="de-DE" dirty="0" err="1"/>
              <a:t>We</a:t>
            </a:r>
            <a:r>
              <a:rPr lang="de-DE" dirty="0"/>
              <a:t> </a:t>
            </a:r>
            <a:r>
              <a:rPr lang="de-DE" dirty="0" err="1"/>
              <a:t>have</a:t>
            </a:r>
            <a:r>
              <a:rPr lang="de-DE" dirty="0"/>
              <a:t> also </a:t>
            </a:r>
            <a:r>
              <a:rPr lang="de-DE" dirty="0" err="1"/>
              <a:t>been</a:t>
            </a:r>
            <a:r>
              <a:rPr lang="de-DE" dirty="0"/>
              <a:t> </a:t>
            </a:r>
            <a:r>
              <a:rPr lang="de-DE" dirty="0" err="1"/>
              <a:t>busy</a:t>
            </a:r>
            <a:r>
              <a:rPr lang="de-DE" dirty="0"/>
              <a:t> </a:t>
            </a:r>
            <a:r>
              <a:rPr lang="de-DE" dirty="0" err="1"/>
              <a:t>compiling</a:t>
            </a:r>
            <a:r>
              <a:rPr lang="de-DE" dirty="0"/>
              <a:t> </a:t>
            </a:r>
            <a:r>
              <a:rPr lang="de-DE" dirty="0" err="1"/>
              <a:t>the</a:t>
            </a:r>
            <a:r>
              <a:rPr lang="de-DE" dirty="0"/>
              <a:t> </a:t>
            </a:r>
            <a:r>
              <a:rPr lang="de-DE" dirty="0" err="1"/>
              <a:t>marketing</a:t>
            </a:r>
            <a:r>
              <a:rPr lang="de-DE" dirty="0"/>
              <a:t> launch kit, </a:t>
            </a:r>
            <a:r>
              <a:rPr lang="de-DE" dirty="0" err="1"/>
              <a:t>here</a:t>
            </a:r>
            <a:r>
              <a:rPr lang="de-DE" dirty="0"/>
              <a:t> </a:t>
            </a:r>
            <a:r>
              <a:rPr lang="de-DE" dirty="0" err="1"/>
              <a:t>you</a:t>
            </a:r>
            <a:r>
              <a:rPr lang="de-DE" dirty="0"/>
              <a:t> </a:t>
            </a:r>
            <a:r>
              <a:rPr lang="de-DE" dirty="0" err="1"/>
              <a:t>can</a:t>
            </a:r>
            <a:r>
              <a:rPr lang="de-DE" dirty="0"/>
              <a:t> </a:t>
            </a:r>
            <a:r>
              <a:rPr lang="de-DE" dirty="0" err="1"/>
              <a:t>see</a:t>
            </a:r>
            <a:r>
              <a:rPr lang="de-DE" dirty="0"/>
              <a:t> </a:t>
            </a:r>
            <a:r>
              <a:rPr lang="de-DE" dirty="0" err="1"/>
              <a:t>the</a:t>
            </a:r>
            <a:r>
              <a:rPr lang="de-DE" dirty="0"/>
              <a:t> </a:t>
            </a:r>
            <a:r>
              <a:rPr lang="de-DE" dirty="0" err="1"/>
              <a:t>most</a:t>
            </a:r>
            <a:r>
              <a:rPr lang="de-DE" dirty="0"/>
              <a:t> </a:t>
            </a:r>
            <a:r>
              <a:rPr lang="de-DE" dirty="0" err="1"/>
              <a:t>important</a:t>
            </a:r>
            <a:r>
              <a:rPr lang="de-DE" dirty="0"/>
              <a:t> </a:t>
            </a:r>
            <a:r>
              <a:rPr lang="de-DE" dirty="0" err="1"/>
              <a:t>to</a:t>
            </a:r>
            <a:r>
              <a:rPr lang="de-DE" dirty="0"/>
              <a:t> dos </a:t>
            </a:r>
            <a:r>
              <a:rPr lang="de-DE" dirty="0" err="1"/>
              <a:t>for</a:t>
            </a:r>
            <a:r>
              <a:rPr lang="de-DE" dirty="0"/>
              <a:t> </a:t>
            </a:r>
            <a:r>
              <a:rPr lang="de-DE" dirty="0" err="1"/>
              <a:t>the</a:t>
            </a:r>
            <a:r>
              <a:rPr lang="de-DE" dirty="0"/>
              <a:t> launch, e.g. </a:t>
            </a:r>
            <a:r>
              <a:rPr lang="de-DE" dirty="0" err="1"/>
              <a:t>advertising</a:t>
            </a:r>
            <a:r>
              <a:rPr lang="de-DE" dirty="0"/>
              <a:t> </a:t>
            </a:r>
            <a:r>
              <a:rPr lang="de-DE" dirty="0" err="1"/>
              <a:t>campaign</a:t>
            </a:r>
            <a:r>
              <a:rPr lang="de-DE" dirty="0"/>
              <a:t>, launch </a:t>
            </a:r>
            <a:r>
              <a:rPr lang="de-DE" dirty="0" err="1"/>
              <a:t>presentation</a:t>
            </a:r>
            <a:r>
              <a:rPr lang="de-DE" dirty="0"/>
              <a:t>. Social Media Content Box, Image Videos </a:t>
            </a:r>
            <a:r>
              <a:rPr lang="de-DE" dirty="0" err="1"/>
              <a:t>a.s.f</a:t>
            </a:r>
            <a:r>
              <a:rPr lang="de-DE" dirty="0"/>
              <a:t>. Further, a </a:t>
            </a:r>
            <a:r>
              <a:rPr lang="de-DE" dirty="0" err="1"/>
              <a:t>big</a:t>
            </a:r>
            <a:r>
              <a:rPr lang="de-DE" dirty="0"/>
              <a:t> </a:t>
            </a:r>
            <a:r>
              <a:rPr lang="de-DE" dirty="0" err="1"/>
              <a:t>pillar</a:t>
            </a:r>
            <a:r>
              <a:rPr lang="de-DE" dirty="0"/>
              <a:t> </a:t>
            </a:r>
            <a:r>
              <a:rPr lang="de-DE" dirty="0" err="1"/>
              <a:t>of</a:t>
            </a:r>
            <a:r>
              <a:rPr lang="de-DE" dirty="0"/>
              <a:t> </a:t>
            </a:r>
            <a:r>
              <a:rPr lang="de-DE" dirty="0" err="1"/>
              <a:t>this</a:t>
            </a:r>
            <a:r>
              <a:rPr lang="de-DE" dirty="0"/>
              <a:t> launch </a:t>
            </a:r>
            <a:r>
              <a:rPr lang="de-DE" dirty="0" err="1"/>
              <a:t>is</a:t>
            </a:r>
            <a:r>
              <a:rPr lang="de-DE" dirty="0"/>
              <a:t> </a:t>
            </a:r>
            <a:r>
              <a:rPr lang="de-DE" dirty="0" err="1"/>
              <a:t>the</a:t>
            </a:r>
            <a:r>
              <a:rPr lang="de-DE" dirty="0"/>
              <a:t> Academy &amp; Training. </a:t>
            </a:r>
            <a:r>
              <a:rPr lang="de-DE" dirty="0" err="1"/>
              <a:t>We</a:t>
            </a:r>
            <a:r>
              <a:rPr lang="de-DE" dirty="0"/>
              <a:t> </a:t>
            </a:r>
            <a:r>
              <a:rPr lang="de-DE" dirty="0" err="1"/>
              <a:t>are</a:t>
            </a:r>
            <a:r>
              <a:rPr lang="de-DE" dirty="0"/>
              <a:t> in </a:t>
            </a:r>
            <a:r>
              <a:rPr lang="de-DE" dirty="0" err="1"/>
              <a:t>the</a:t>
            </a:r>
            <a:r>
              <a:rPr lang="de-DE" dirty="0"/>
              <a:t> </a:t>
            </a:r>
            <a:r>
              <a:rPr lang="de-DE" dirty="0" err="1"/>
              <a:t>process</a:t>
            </a:r>
            <a:r>
              <a:rPr lang="de-DE" dirty="0"/>
              <a:t> </a:t>
            </a:r>
            <a:r>
              <a:rPr lang="de-DE" dirty="0" err="1"/>
              <a:t>of</a:t>
            </a:r>
            <a:r>
              <a:rPr lang="de-DE" dirty="0"/>
              <a:t> </a:t>
            </a:r>
            <a:r>
              <a:rPr lang="de-DE" dirty="0" err="1"/>
              <a:t>finalizing</a:t>
            </a:r>
            <a:r>
              <a:rPr lang="de-DE" dirty="0"/>
              <a:t> German and English </a:t>
            </a:r>
            <a:r>
              <a:rPr lang="de-DE" dirty="0" err="1"/>
              <a:t>tutorial</a:t>
            </a:r>
            <a:r>
              <a:rPr lang="de-DE" dirty="0"/>
              <a:t> </a:t>
            </a:r>
            <a:r>
              <a:rPr lang="de-DE" dirty="0" err="1"/>
              <a:t>videos</a:t>
            </a:r>
            <a:r>
              <a:rPr lang="de-DE" dirty="0"/>
              <a:t>, </a:t>
            </a:r>
            <a:r>
              <a:rPr lang="de-DE" dirty="0" err="1"/>
              <a:t>shorter</a:t>
            </a:r>
            <a:r>
              <a:rPr lang="de-DE" dirty="0"/>
              <a:t> </a:t>
            </a:r>
            <a:r>
              <a:rPr lang="de-DE" dirty="0" err="1"/>
              <a:t>clips</a:t>
            </a:r>
            <a:r>
              <a:rPr lang="de-DE" dirty="0"/>
              <a:t> </a:t>
            </a:r>
            <a:r>
              <a:rPr lang="de-DE" dirty="0" err="1"/>
              <a:t>for</a:t>
            </a:r>
            <a:r>
              <a:rPr lang="de-DE" dirty="0"/>
              <a:t> </a:t>
            </a:r>
            <a:r>
              <a:rPr lang="de-DE" dirty="0" err="1"/>
              <a:t>youtube</a:t>
            </a:r>
            <a:r>
              <a:rPr lang="de-DE" dirty="0"/>
              <a:t> and also </a:t>
            </a:r>
            <a:r>
              <a:rPr lang="de-DE" dirty="0" err="1"/>
              <a:t>the</a:t>
            </a:r>
            <a:r>
              <a:rPr lang="de-DE" dirty="0"/>
              <a:t> </a:t>
            </a:r>
            <a:r>
              <a:rPr lang="de-DE" dirty="0" err="1"/>
              <a:t>training</a:t>
            </a:r>
            <a:r>
              <a:rPr lang="de-DE" dirty="0"/>
              <a:t> </a:t>
            </a:r>
            <a:r>
              <a:rPr lang="de-DE" dirty="0" err="1"/>
              <a:t>presentations</a:t>
            </a:r>
            <a:r>
              <a:rPr lang="de-DE" dirty="0"/>
              <a:t> </a:t>
            </a:r>
            <a:r>
              <a:rPr lang="de-DE" dirty="0" err="1"/>
              <a:t>that</a:t>
            </a:r>
            <a:r>
              <a:rPr lang="de-DE" dirty="0"/>
              <a:t> </a:t>
            </a:r>
            <a:r>
              <a:rPr lang="de-DE" dirty="0" err="1"/>
              <a:t>keep</a:t>
            </a:r>
            <a:r>
              <a:rPr lang="de-DE" dirty="0"/>
              <a:t> Marina </a:t>
            </a:r>
            <a:r>
              <a:rPr lang="de-DE" dirty="0" err="1"/>
              <a:t>very</a:t>
            </a:r>
            <a:r>
              <a:rPr lang="de-DE" dirty="0"/>
              <a:t> </a:t>
            </a:r>
            <a:r>
              <a:rPr lang="de-DE" dirty="0" err="1"/>
              <a:t>busy</a:t>
            </a:r>
            <a:r>
              <a:rPr lang="de-DE" dirty="0"/>
              <a:t> at </a:t>
            </a:r>
            <a:r>
              <a:rPr lang="de-DE" dirty="0" err="1"/>
              <a:t>the</a:t>
            </a:r>
            <a:r>
              <a:rPr lang="de-DE" dirty="0"/>
              <a:t> </a:t>
            </a:r>
            <a:r>
              <a:rPr lang="de-DE" dirty="0" err="1"/>
              <a:t>moment</a:t>
            </a:r>
            <a:r>
              <a:rPr lang="de-DE" dirty="0"/>
              <a:t>. </a:t>
            </a:r>
          </a:p>
        </p:txBody>
      </p:sp>
      <p:sp>
        <p:nvSpPr>
          <p:cNvPr id="4" name="Foliennummernplatzhalter 3"/>
          <p:cNvSpPr>
            <a:spLocks noGrp="1"/>
          </p:cNvSpPr>
          <p:nvPr>
            <p:ph type="sldNum" sz="quarter" idx="5"/>
          </p:nvPr>
        </p:nvSpPr>
        <p:spPr/>
        <p:txBody>
          <a:bodyPr/>
          <a:lstStyle/>
          <a:p>
            <a:fld id="{052A4C4F-668B-904B-B69A-DA270EFBB2BF}" type="slidenum">
              <a:rPr lang="de-DE" smtClean="0"/>
              <a:t>3</a:t>
            </a:fld>
            <a:endParaRPr lang="de-DE"/>
          </a:p>
        </p:txBody>
      </p:sp>
    </p:spTree>
    <p:extLst>
      <p:ext uri="{BB962C8B-B14F-4D97-AF65-F5344CB8AC3E}">
        <p14:creationId xmlns:p14="http://schemas.microsoft.com/office/powerpoint/2010/main" val="125675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43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81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47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A4C4F-668B-904B-B69A-DA270EFBB2B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16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2A4C4F-668B-904B-B69A-DA270EFBB2BF}" type="slidenum">
              <a:rPr lang="de-DE" smtClean="0"/>
              <a:t>8</a:t>
            </a:fld>
            <a:endParaRPr lang="de-DE"/>
          </a:p>
        </p:txBody>
      </p:sp>
    </p:spTree>
    <p:extLst>
      <p:ext uri="{BB962C8B-B14F-4D97-AF65-F5344CB8AC3E}">
        <p14:creationId xmlns:p14="http://schemas.microsoft.com/office/powerpoint/2010/main" val="4143892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grü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17C037-66A9-CF4A-8229-15746991F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0"/>
          </a:xfrm>
          <a:prstGeom prst="rect">
            <a:avLst/>
          </a:prstGeom>
        </p:spPr>
      </p:pic>
      <p:pic>
        <p:nvPicPr>
          <p:cNvPr id="10" name="Grafik 9">
            <a:extLst>
              <a:ext uri="{FF2B5EF4-FFF2-40B4-BE49-F238E27FC236}">
                <a16:creationId xmlns:a16="http://schemas.microsoft.com/office/drawing/2014/main" id="{46CBC9A2-61A0-8E4B-8C46-73B0BB10F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88" y="2062752"/>
            <a:ext cx="2890311" cy="802864"/>
          </a:xfrm>
          <a:prstGeom prst="rect">
            <a:avLst/>
          </a:prstGeom>
        </p:spPr>
      </p:pic>
      <p:sp>
        <p:nvSpPr>
          <p:cNvPr id="7" name="Titel 1">
            <a:extLst>
              <a:ext uri="{FF2B5EF4-FFF2-40B4-BE49-F238E27FC236}">
                <a16:creationId xmlns:a16="http://schemas.microsoft.com/office/drawing/2014/main" id="{7CA97D38-068D-4F47-A738-B45A54005A6F}"/>
              </a:ext>
            </a:extLst>
          </p:cNvPr>
          <p:cNvSpPr>
            <a:spLocks noGrp="1"/>
          </p:cNvSpPr>
          <p:nvPr>
            <p:ph type="title" hasCustomPrompt="1"/>
          </p:nvPr>
        </p:nvSpPr>
        <p:spPr>
          <a:xfrm>
            <a:off x="7227338" y="2835389"/>
            <a:ext cx="3872461" cy="1411660"/>
          </a:xfrm>
          <a:prstGeom prst="rect">
            <a:avLst/>
          </a:prstGeom>
        </p:spPr>
        <p:txBody>
          <a:bodyPr anchor="t" anchorCtr="0"/>
          <a:lstStyle>
            <a:lvl1pPr algn="l">
              <a:defRPr sz="4400" b="0" i="0">
                <a:solidFill>
                  <a:srgbClr val="A0C8C7"/>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de-DE" dirty="0"/>
              <a:t>Zweizeilige</a:t>
            </a:r>
            <a:br>
              <a:rPr lang="de-DE" dirty="0"/>
            </a:br>
            <a:r>
              <a:rPr lang="de-DE" dirty="0"/>
              <a:t>Überschrift</a:t>
            </a:r>
          </a:p>
        </p:txBody>
      </p:sp>
    </p:spTree>
    <p:extLst>
      <p:ext uri="{BB962C8B-B14F-4D97-AF65-F5344CB8AC3E}">
        <p14:creationId xmlns:p14="http://schemas.microsoft.com/office/powerpoint/2010/main" val="96772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it Bild links blau">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6498300" y="1240041"/>
            <a:ext cx="3872461" cy="2852737"/>
          </a:xfrm>
          <a:prstGeom prst="rect">
            <a:avLst/>
          </a:prstGeom>
        </p:spPr>
        <p:txBody>
          <a:bodyPr anchor="b"/>
          <a:lstStyle>
            <a:lvl1pPr>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6498300"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5300" y="288000"/>
            <a:ext cx="1454400" cy="404000"/>
          </a:xfrm>
          <a:prstGeom prst="rect">
            <a:avLst/>
          </a:prstGeom>
        </p:spPr>
      </p:pic>
      <p:sp>
        <p:nvSpPr>
          <p:cNvPr id="6" name="Bildplatzhalter 2">
            <a:extLst>
              <a:ext uri="{FF2B5EF4-FFF2-40B4-BE49-F238E27FC236}">
                <a16:creationId xmlns:a16="http://schemas.microsoft.com/office/drawing/2014/main" id="{2455D117-5C73-514E-93A9-0F2C2F7B9371}"/>
              </a:ext>
            </a:extLst>
          </p:cNvPr>
          <p:cNvSpPr>
            <a:spLocks noGrp="1"/>
          </p:cNvSpPr>
          <p:nvPr>
            <p:ph type="pic" sz="quarter" idx="14"/>
          </p:nvPr>
        </p:nvSpPr>
        <p:spPr>
          <a:xfrm>
            <a:off x="0" y="0"/>
            <a:ext cx="6108700" cy="6857999"/>
          </a:xfrm>
        </p:spPr>
        <p:txBody>
          <a:bodyPr/>
          <a:lstStyle/>
          <a:p>
            <a:endParaRPr lang="de-DE" dirty="0"/>
          </a:p>
        </p:txBody>
      </p:sp>
    </p:spTree>
    <p:extLst>
      <p:ext uri="{BB962C8B-B14F-4D97-AF65-F5344CB8AC3E}">
        <p14:creationId xmlns:p14="http://schemas.microsoft.com/office/powerpoint/2010/main" val="308340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lau">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185394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Hintergrund bl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7E5A9E3-6A87-B84E-B80F-78A1351A45D5}"/>
              </a:ext>
            </a:extLst>
          </p:cNvPr>
          <p:cNvSpPr/>
          <p:nvPr userDrawn="1"/>
        </p:nvSpPr>
        <p:spPr>
          <a:xfrm>
            <a:off x="0" y="0"/>
            <a:ext cx="12192000" cy="6858000"/>
          </a:xfrm>
          <a:prstGeom prst="rect">
            <a:avLst/>
          </a:prstGeom>
          <a:solidFill>
            <a:srgbClr val="11ABFF">
              <a:alpha val="395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362015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brau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17C037-66A9-CF4A-8229-15746991F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0"/>
          </a:xfrm>
          <a:prstGeom prst="rect">
            <a:avLst/>
          </a:prstGeom>
        </p:spPr>
      </p:pic>
      <p:pic>
        <p:nvPicPr>
          <p:cNvPr id="10" name="Grafik 9">
            <a:extLst>
              <a:ext uri="{FF2B5EF4-FFF2-40B4-BE49-F238E27FC236}">
                <a16:creationId xmlns:a16="http://schemas.microsoft.com/office/drawing/2014/main" id="{46CBC9A2-61A0-8E4B-8C46-73B0BB10F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88" y="2062752"/>
            <a:ext cx="2890311" cy="802864"/>
          </a:xfrm>
          <a:prstGeom prst="rect">
            <a:avLst/>
          </a:prstGeom>
        </p:spPr>
      </p:pic>
      <p:sp>
        <p:nvSpPr>
          <p:cNvPr id="7" name="Titel 1">
            <a:extLst>
              <a:ext uri="{FF2B5EF4-FFF2-40B4-BE49-F238E27FC236}">
                <a16:creationId xmlns:a16="http://schemas.microsoft.com/office/drawing/2014/main" id="{7E33B005-2A8E-784A-87D8-923698F65862}"/>
              </a:ext>
            </a:extLst>
          </p:cNvPr>
          <p:cNvSpPr>
            <a:spLocks noGrp="1"/>
          </p:cNvSpPr>
          <p:nvPr>
            <p:ph type="title" hasCustomPrompt="1"/>
          </p:nvPr>
        </p:nvSpPr>
        <p:spPr>
          <a:xfrm>
            <a:off x="7227338" y="2835389"/>
            <a:ext cx="3872461" cy="1411660"/>
          </a:xfrm>
          <a:prstGeom prst="rect">
            <a:avLst/>
          </a:prstGeom>
        </p:spPr>
        <p:txBody>
          <a:bodyPr anchor="t" anchorCtr="0"/>
          <a:lstStyle>
            <a:lvl1pPr algn="l">
              <a:defRPr sz="4400" b="0" i="0">
                <a:solidFill>
                  <a:srgbClr val="BA968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de-DE" dirty="0"/>
              <a:t>Zweizeilige</a:t>
            </a:r>
            <a:br>
              <a:rPr lang="de-DE" dirty="0"/>
            </a:br>
            <a:r>
              <a:rPr lang="de-DE" dirty="0"/>
              <a:t>Überschrift</a:t>
            </a:r>
          </a:p>
        </p:txBody>
      </p:sp>
    </p:spTree>
    <p:extLst>
      <p:ext uri="{BB962C8B-B14F-4D97-AF65-F5344CB8AC3E}">
        <p14:creationId xmlns:p14="http://schemas.microsoft.com/office/powerpoint/2010/main" val="358052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rau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DC9F623-DA8E-B547-8B0D-107ED82A7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7" name="Titel 1">
            <a:extLst>
              <a:ext uri="{FF2B5EF4-FFF2-40B4-BE49-F238E27FC236}">
                <a16:creationId xmlns:a16="http://schemas.microsoft.com/office/drawing/2014/main" id="{A2241226-DDB3-7247-9702-59085D3FE84C}"/>
              </a:ext>
            </a:extLst>
          </p:cNvPr>
          <p:cNvSpPr>
            <a:spLocks noGrp="1"/>
          </p:cNvSpPr>
          <p:nvPr>
            <p:ph type="title" hasCustomPrompt="1"/>
          </p:nvPr>
        </p:nvSpPr>
        <p:spPr>
          <a:xfrm>
            <a:off x="6898801" y="708054"/>
            <a:ext cx="4499581" cy="743805"/>
          </a:xfrm>
          <a:prstGeom prst="rect">
            <a:avLst/>
          </a:prstGeom>
        </p:spPr>
        <p:txBody>
          <a:bodyPr/>
          <a:lstStyle>
            <a:lvl1pPr>
              <a:defRPr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01_</a:t>
            </a:r>
          </a:p>
        </p:txBody>
      </p:sp>
      <p:sp>
        <p:nvSpPr>
          <p:cNvPr id="8" name="Textplatzhalter 4">
            <a:extLst>
              <a:ext uri="{FF2B5EF4-FFF2-40B4-BE49-F238E27FC236}">
                <a16:creationId xmlns:a16="http://schemas.microsoft.com/office/drawing/2014/main" id="{1CB4C4DF-EAA7-D440-A89A-6ED675712848}"/>
              </a:ext>
            </a:extLst>
          </p:cNvPr>
          <p:cNvSpPr>
            <a:spLocks noGrp="1"/>
          </p:cNvSpPr>
          <p:nvPr>
            <p:ph type="body" sz="quarter" idx="23" hasCustomPrompt="1"/>
          </p:nvPr>
        </p:nvSpPr>
        <p:spPr>
          <a:xfrm>
            <a:off x="6898800" y="3579200"/>
            <a:ext cx="4499143" cy="633951"/>
          </a:xfrm>
          <a:prstGeom prst="rect">
            <a:avLst/>
          </a:prstGeom>
        </p:spPr>
        <p:txBody>
          <a:bodyPr/>
          <a:lstStyle>
            <a:lvl1pPr marL="0" indent="0">
              <a:buNone/>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03_</a:t>
            </a:r>
          </a:p>
        </p:txBody>
      </p:sp>
      <p:sp>
        <p:nvSpPr>
          <p:cNvPr id="10" name="Textplatzhalter 4">
            <a:extLst>
              <a:ext uri="{FF2B5EF4-FFF2-40B4-BE49-F238E27FC236}">
                <a16:creationId xmlns:a16="http://schemas.microsoft.com/office/drawing/2014/main" id="{A62B8B70-C77A-964F-9F20-993C2EC1D12D}"/>
              </a:ext>
            </a:extLst>
          </p:cNvPr>
          <p:cNvSpPr>
            <a:spLocks noGrp="1"/>
          </p:cNvSpPr>
          <p:nvPr>
            <p:ph type="body" sz="quarter" idx="24" hasCustomPrompt="1"/>
          </p:nvPr>
        </p:nvSpPr>
        <p:spPr>
          <a:xfrm>
            <a:off x="6898800" y="4904919"/>
            <a:ext cx="4499143" cy="633951"/>
          </a:xfrm>
          <a:prstGeom prst="rect">
            <a:avLst/>
          </a:prstGeom>
        </p:spPr>
        <p:txBody>
          <a:bodyPr/>
          <a:lstStyle>
            <a:lvl1pPr marL="0" indent="0">
              <a:buNone/>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04_</a:t>
            </a:r>
          </a:p>
        </p:txBody>
      </p:sp>
      <p:sp>
        <p:nvSpPr>
          <p:cNvPr id="11" name="Textplatzhalter 3">
            <a:extLst>
              <a:ext uri="{FF2B5EF4-FFF2-40B4-BE49-F238E27FC236}">
                <a16:creationId xmlns:a16="http://schemas.microsoft.com/office/drawing/2014/main" id="{57D0B83D-FE59-FC40-AF18-6C29860E38BF}"/>
              </a:ext>
            </a:extLst>
          </p:cNvPr>
          <p:cNvSpPr>
            <a:spLocks noGrp="1"/>
          </p:cNvSpPr>
          <p:nvPr>
            <p:ph type="body" sz="quarter" idx="25" hasCustomPrompt="1"/>
          </p:nvPr>
        </p:nvSpPr>
        <p:spPr>
          <a:xfrm>
            <a:off x="6898968" y="2143125"/>
            <a:ext cx="4498975" cy="744538"/>
          </a:xfrm>
          <a:prstGeom prst="rect">
            <a:avLst/>
          </a:prstGeom>
        </p:spPr>
        <p:txBody>
          <a:bodyPr/>
          <a:lstStyle>
            <a:lvl1pPr marL="0" indent="0">
              <a:buNone/>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02_</a:t>
            </a:r>
          </a:p>
        </p:txBody>
      </p:sp>
      <p:sp>
        <p:nvSpPr>
          <p:cNvPr id="12" name="Textplatzhalter 18">
            <a:extLst>
              <a:ext uri="{FF2B5EF4-FFF2-40B4-BE49-F238E27FC236}">
                <a16:creationId xmlns:a16="http://schemas.microsoft.com/office/drawing/2014/main" id="{E8A0D9CB-F96A-6D4E-AAE7-E795911863D5}"/>
              </a:ext>
            </a:extLst>
          </p:cNvPr>
          <p:cNvSpPr>
            <a:spLocks noGrp="1"/>
          </p:cNvSpPr>
          <p:nvPr>
            <p:ph type="body" sz="quarter" idx="11" hasCustomPrompt="1"/>
          </p:nvPr>
        </p:nvSpPr>
        <p:spPr>
          <a:xfrm>
            <a:off x="6899239" y="1534623"/>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3" name="Textplatzhalter 18">
            <a:extLst>
              <a:ext uri="{FF2B5EF4-FFF2-40B4-BE49-F238E27FC236}">
                <a16:creationId xmlns:a16="http://schemas.microsoft.com/office/drawing/2014/main" id="{9124B15D-DCAD-2245-8D9F-B7C7CC0C63E5}"/>
              </a:ext>
            </a:extLst>
          </p:cNvPr>
          <p:cNvSpPr>
            <a:spLocks noGrp="1"/>
          </p:cNvSpPr>
          <p:nvPr>
            <p:ph type="body" sz="quarter" idx="12" hasCustomPrompt="1"/>
          </p:nvPr>
        </p:nvSpPr>
        <p:spPr>
          <a:xfrm>
            <a:off x="6899239" y="29627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4" name="Textplatzhalter 18">
            <a:extLst>
              <a:ext uri="{FF2B5EF4-FFF2-40B4-BE49-F238E27FC236}">
                <a16:creationId xmlns:a16="http://schemas.microsoft.com/office/drawing/2014/main" id="{7C513AE2-05C1-B643-A8FD-4B57B002D557}"/>
              </a:ext>
            </a:extLst>
          </p:cNvPr>
          <p:cNvSpPr>
            <a:spLocks noGrp="1"/>
          </p:cNvSpPr>
          <p:nvPr>
            <p:ph type="body" sz="quarter" idx="13" hasCustomPrompt="1"/>
          </p:nvPr>
        </p:nvSpPr>
        <p:spPr>
          <a:xfrm>
            <a:off x="6899239" y="4300695"/>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5" name="Textplatzhalter 18">
            <a:extLst>
              <a:ext uri="{FF2B5EF4-FFF2-40B4-BE49-F238E27FC236}">
                <a16:creationId xmlns:a16="http://schemas.microsoft.com/office/drawing/2014/main" id="{51EB0839-EBF6-CF4C-838E-A9E0953FDEEB}"/>
              </a:ext>
            </a:extLst>
          </p:cNvPr>
          <p:cNvSpPr>
            <a:spLocks noGrp="1"/>
          </p:cNvSpPr>
          <p:nvPr>
            <p:ph type="body" sz="quarter" idx="14" hasCustomPrompt="1"/>
          </p:nvPr>
        </p:nvSpPr>
        <p:spPr>
          <a:xfrm>
            <a:off x="6899239" y="56218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Tree>
    <p:extLst>
      <p:ext uri="{BB962C8B-B14F-4D97-AF65-F5344CB8AC3E}">
        <p14:creationId xmlns:p14="http://schemas.microsoft.com/office/powerpoint/2010/main" val="142563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it Bild rechts brau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40041"/>
            <a:ext cx="3872461" cy="2852737"/>
          </a:xfrm>
          <a:prstGeom prst="rect">
            <a:avLst/>
          </a:prstGeom>
        </p:spPr>
        <p:txBody>
          <a:bodyPr anchor="b"/>
          <a:lstStyle>
            <a:lvl1pPr>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
        <p:nvSpPr>
          <p:cNvPr id="6" name="Bildplatzhalter 2">
            <a:extLst>
              <a:ext uri="{FF2B5EF4-FFF2-40B4-BE49-F238E27FC236}">
                <a16:creationId xmlns:a16="http://schemas.microsoft.com/office/drawing/2014/main" id="{5EA3832E-1E7C-0044-BEA9-557CE010FFD9}"/>
              </a:ext>
            </a:extLst>
          </p:cNvPr>
          <p:cNvSpPr>
            <a:spLocks noGrp="1"/>
          </p:cNvSpPr>
          <p:nvPr>
            <p:ph type="pic" sz="quarter" idx="14"/>
          </p:nvPr>
        </p:nvSpPr>
        <p:spPr>
          <a:xfrm>
            <a:off x="6073913" y="0"/>
            <a:ext cx="6108700" cy="6858000"/>
          </a:xfrm>
        </p:spPr>
        <p:txBody>
          <a:bodyPr/>
          <a:lstStyle/>
          <a:p>
            <a:endParaRPr lang="de-DE" dirty="0"/>
          </a:p>
        </p:txBody>
      </p:sp>
    </p:spTree>
    <p:extLst>
      <p:ext uri="{BB962C8B-B14F-4D97-AF65-F5344CB8AC3E}">
        <p14:creationId xmlns:p14="http://schemas.microsoft.com/office/powerpoint/2010/main" val="161636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it Bild links brau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6498300" y="1240041"/>
            <a:ext cx="3872461" cy="2852737"/>
          </a:xfrm>
          <a:prstGeom prst="rect">
            <a:avLst/>
          </a:prstGeom>
        </p:spPr>
        <p:txBody>
          <a:bodyPr anchor="b"/>
          <a:lstStyle>
            <a:lvl1pPr>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6498300"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5300" y="288000"/>
            <a:ext cx="1454400" cy="404000"/>
          </a:xfrm>
          <a:prstGeom prst="rect">
            <a:avLst/>
          </a:prstGeom>
        </p:spPr>
      </p:pic>
      <p:sp>
        <p:nvSpPr>
          <p:cNvPr id="6" name="Bildplatzhalter 2">
            <a:extLst>
              <a:ext uri="{FF2B5EF4-FFF2-40B4-BE49-F238E27FC236}">
                <a16:creationId xmlns:a16="http://schemas.microsoft.com/office/drawing/2014/main" id="{2455D117-5C73-514E-93A9-0F2C2F7B9371}"/>
              </a:ext>
            </a:extLst>
          </p:cNvPr>
          <p:cNvSpPr>
            <a:spLocks noGrp="1"/>
          </p:cNvSpPr>
          <p:nvPr>
            <p:ph type="pic" sz="quarter" idx="14"/>
          </p:nvPr>
        </p:nvSpPr>
        <p:spPr>
          <a:xfrm>
            <a:off x="0" y="0"/>
            <a:ext cx="6108700" cy="6857999"/>
          </a:xfrm>
        </p:spPr>
        <p:txBody>
          <a:bodyPr/>
          <a:lstStyle/>
          <a:p>
            <a:endParaRPr lang="de-DE" dirty="0"/>
          </a:p>
        </p:txBody>
      </p:sp>
    </p:spTree>
    <p:extLst>
      <p:ext uri="{BB962C8B-B14F-4D97-AF65-F5344CB8AC3E}">
        <p14:creationId xmlns:p14="http://schemas.microsoft.com/office/powerpoint/2010/main" val="244215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rau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rgbClr val="BA968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380412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Hintergrund brau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00E2082-A072-3347-B9C7-9562EE98862E}"/>
              </a:ext>
            </a:extLst>
          </p:cNvPr>
          <p:cNvSpPr/>
          <p:nvPr userDrawn="1"/>
        </p:nvSpPr>
        <p:spPr>
          <a:xfrm>
            <a:off x="0" y="0"/>
            <a:ext cx="12192000" cy="6858000"/>
          </a:xfrm>
          <a:prstGeom prst="rect">
            <a:avLst/>
          </a:prstGeom>
          <a:solidFill>
            <a:srgbClr val="BA9682">
              <a:alpha val="750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119101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ext_x4_brown">
    <p:bg>
      <p:bgPr>
        <a:solidFill>
          <a:srgbClr val="987567"/>
        </a:solidFill>
        <a:effectLst/>
      </p:bgPr>
    </p:bg>
    <p:spTree>
      <p:nvGrpSpPr>
        <p:cNvPr id="1" name=""/>
        <p:cNvGrpSpPr/>
        <p:nvPr/>
      </p:nvGrpSpPr>
      <p:grpSpPr>
        <a:xfrm>
          <a:off x="0" y="0"/>
          <a:ext cx="0" cy="0"/>
          <a:chOff x="0" y="0"/>
          <a:chExt cx="0" cy="0"/>
        </a:xfrm>
      </p:grpSpPr>
      <p:sp>
        <p:nvSpPr>
          <p:cNvPr id="19" name="Textplatzhalter 4">
            <a:extLst>
              <a:ext uri="{FF2B5EF4-FFF2-40B4-BE49-F238E27FC236}">
                <a16:creationId xmlns:a16="http://schemas.microsoft.com/office/drawing/2014/main" id="{0342C8DB-C047-C179-5C06-90ED4EA08363}"/>
              </a:ext>
            </a:extLst>
          </p:cNvPr>
          <p:cNvSpPr>
            <a:spLocks noGrp="1"/>
          </p:cNvSpPr>
          <p:nvPr>
            <p:ph type="body" sz="quarter" idx="29" hasCustomPrompt="1"/>
          </p:nvPr>
        </p:nvSpPr>
        <p:spPr>
          <a:xfrm>
            <a:off x="603115" y="620649"/>
            <a:ext cx="4863831" cy="643947"/>
          </a:xfrm>
          <a:prstGeom prst="rect">
            <a:avLst/>
          </a:prstGeom>
        </p:spPr>
        <p:txBody>
          <a:bodyPr wrap="square"/>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4400" b="1" i="0" spc="-151">
                <a:solidFill>
                  <a:srgbClr val="6F5248">
                    <a:alpha val="50000"/>
                  </a:srgbClr>
                </a:solidFill>
                <a:latin typeface="Helvetica" pitchFamily="2" charset="0"/>
                <a:ea typeface="Helvetica Neue" panose="02000503000000020004" pitchFamily="2" charset="0"/>
                <a:cs typeface="Helvetica Neue" panose="02000503000000020004"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CHAPTER THREE</a:t>
            </a:r>
          </a:p>
        </p:txBody>
      </p:sp>
      <p:sp>
        <p:nvSpPr>
          <p:cNvPr id="8" name="Titel 7">
            <a:extLst>
              <a:ext uri="{FF2B5EF4-FFF2-40B4-BE49-F238E27FC236}">
                <a16:creationId xmlns:a16="http://schemas.microsoft.com/office/drawing/2014/main" id="{422B6180-15CF-AA4E-A9BA-C5257DBFA344}"/>
              </a:ext>
            </a:extLst>
          </p:cNvPr>
          <p:cNvSpPr>
            <a:spLocks noGrp="1"/>
          </p:cNvSpPr>
          <p:nvPr>
            <p:ph type="title" hasCustomPrompt="1"/>
          </p:nvPr>
        </p:nvSpPr>
        <p:spPr>
          <a:xfrm>
            <a:off x="603115" y="4218118"/>
            <a:ext cx="3960000" cy="385849"/>
          </a:xfrm>
          <a:prstGeom prst="rect">
            <a:avLst/>
          </a:prstGeom>
        </p:spPr>
        <p:txBody>
          <a:bodyPr/>
          <a:lstStyle>
            <a:lvl1pPr algn="l">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3" name="Textplatzhalter 2">
            <a:extLst>
              <a:ext uri="{FF2B5EF4-FFF2-40B4-BE49-F238E27FC236}">
                <a16:creationId xmlns:a16="http://schemas.microsoft.com/office/drawing/2014/main" id="{FFF889DD-F21A-594E-B275-30862BF2F923}"/>
              </a:ext>
            </a:extLst>
          </p:cNvPr>
          <p:cNvSpPr>
            <a:spLocks noGrp="1"/>
          </p:cNvSpPr>
          <p:nvPr>
            <p:ph type="body" sz="quarter" idx="15" hasCustomPrompt="1"/>
          </p:nvPr>
        </p:nvSpPr>
        <p:spPr>
          <a:xfrm>
            <a:off x="603115" y="1738097"/>
            <a:ext cx="3960000" cy="385849"/>
          </a:xfrm>
          <a:prstGeom prst="rect">
            <a:avLst/>
          </a:prstGeom>
        </p:spPr>
        <p:txBody>
          <a:bodyPr/>
          <a:lstStyle>
            <a:lvl1pPr marL="0" indent="0" algn="l">
              <a:buNone/>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6" name="Textplatzhalter 5">
            <a:extLst>
              <a:ext uri="{FF2B5EF4-FFF2-40B4-BE49-F238E27FC236}">
                <a16:creationId xmlns:a16="http://schemas.microsoft.com/office/drawing/2014/main" id="{EA5EEA02-66C8-0840-80FC-4CD2A6047ACA}"/>
              </a:ext>
            </a:extLst>
          </p:cNvPr>
          <p:cNvSpPr>
            <a:spLocks noGrp="1"/>
          </p:cNvSpPr>
          <p:nvPr>
            <p:ph type="body" sz="quarter" idx="20" hasCustomPrompt="1"/>
          </p:nvPr>
        </p:nvSpPr>
        <p:spPr>
          <a:xfrm>
            <a:off x="5041363" y="1738097"/>
            <a:ext cx="3960000" cy="385849"/>
          </a:xfrm>
          <a:prstGeom prst="rect">
            <a:avLst/>
          </a:prstGeom>
        </p:spPr>
        <p:txBody>
          <a:bodyPr/>
          <a:lstStyle>
            <a:lvl1pPr marL="0" indent="0" algn="l">
              <a:buNone/>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21" name="Textplatzhalter 20">
            <a:extLst>
              <a:ext uri="{FF2B5EF4-FFF2-40B4-BE49-F238E27FC236}">
                <a16:creationId xmlns:a16="http://schemas.microsoft.com/office/drawing/2014/main" id="{EE51EEEC-3E94-7B4D-B867-7F8AC73F5B03}"/>
              </a:ext>
            </a:extLst>
          </p:cNvPr>
          <p:cNvSpPr>
            <a:spLocks noGrp="1"/>
          </p:cNvSpPr>
          <p:nvPr>
            <p:ph type="body" sz="quarter" idx="22" hasCustomPrompt="1"/>
          </p:nvPr>
        </p:nvSpPr>
        <p:spPr>
          <a:xfrm>
            <a:off x="5040000" y="4218118"/>
            <a:ext cx="3960000" cy="385849"/>
          </a:xfrm>
          <a:prstGeom prst="rect">
            <a:avLst/>
          </a:prstGeom>
        </p:spPr>
        <p:txBody>
          <a:bodyPr/>
          <a:lstStyle>
            <a:lvl1pPr marL="0" indent="0" algn="l">
              <a:buNone/>
              <a:defRPr sz="1600" b="1" i="0">
                <a:solidFill>
                  <a:schemeClr val="bg1"/>
                </a:solidFill>
                <a:latin typeface="Helvetica" pitchFamily="2" charset="0"/>
                <a:ea typeface="Helvetica Neue Medium" panose="02000503000000020004" pitchFamily="2" charset="0"/>
                <a:cs typeface="Helvetica Neue Medium" panose="02000503000000020004" pitchFamily="2" charset="0"/>
              </a:defRPr>
            </a:lvl1pPr>
          </a:lstStyle>
          <a:p>
            <a:pPr lvl="0"/>
            <a:r>
              <a:rPr lang="de-DE" dirty="0" err="1"/>
              <a:t>Subline</a:t>
            </a:r>
            <a:endParaRPr lang="de-DE" dirty="0"/>
          </a:p>
        </p:txBody>
      </p:sp>
      <p:sp>
        <p:nvSpPr>
          <p:cNvPr id="23" name="Textplatzhalter 22">
            <a:extLst>
              <a:ext uri="{FF2B5EF4-FFF2-40B4-BE49-F238E27FC236}">
                <a16:creationId xmlns:a16="http://schemas.microsoft.com/office/drawing/2014/main" id="{F7EFA6E7-E3E4-894A-BA2D-2627A29CA404}"/>
              </a:ext>
            </a:extLst>
          </p:cNvPr>
          <p:cNvSpPr>
            <a:spLocks noGrp="1"/>
          </p:cNvSpPr>
          <p:nvPr>
            <p:ph type="body" sz="quarter" idx="23" hasCustomPrompt="1"/>
          </p:nvPr>
        </p:nvSpPr>
        <p:spPr>
          <a:xfrm>
            <a:off x="5040000" y="2132008"/>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
        <p:nvSpPr>
          <p:cNvPr id="14" name="Textplatzhalter 22">
            <a:extLst>
              <a:ext uri="{FF2B5EF4-FFF2-40B4-BE49-F238E27FC236}">
                <a16:creationId xmlns:a16="http://schemas.microsoft.com/office/drawing/2014/main" id="{7A894A9E-A90B-D544-8C7D-7D81C8BEA115}"/>
              </a:ext>
            </a:extLst>
          </p:cNvPr>
          <p:cNvSpPr>
            <a:spLocks noGrp="1"/>
          </p:cNvSpPr>
          <p:nvPr>
            <p:ph type="body" sz="quarter" idx="25" hasCustomPrompt="1"/>
          </p:nvPr>
        </p:nvSpPr>
        <p:spPr>
          <a:xfrm>
            <a:off x="603584" y="4617351"/>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
        <p:nvSpPr>
          <p:cNvPr id="16" name="Textplatzhalter 22">
            <a:extLst>
              <a:ext uri="{FF2B5EF4-FFF2-40B4-BE49-F238E27FC236}">
                <a16:creationId xmlns:a16="http://schemas.microsoft.com/office/drawing/2014/main" id="{1204CF66-1ACC-2F4F-AA66-77C273A4AB1B}"/>
              </a:ext>
            </a:extLst>
          </p:cNvPr>
          <p:cNvSpPr>
            <a:spLocks noGrp="1"/>
          </p:cNvSpPr>
          <p:nvPr>
            <p:ph type="body" sz="quarter" idx="27" hasCustomPrompt="1"/>
          </p:nvPr>
        </p:nvSpPr>
        <p:spPr>
          <a:xfrm>
            <a:off x="603583" y="2132008"/>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
        <p:nvSpPr>
          <p:cNvPr id="24" name="Textplatzhalter 22">
            <a:extLst>
              <a:ext uri="{FF2B5EF4-FFF2-40B4-BE49-F238E27FC236}">
                <a16:creationId xmlns:a16="http://schemas.microsoft.com/office/drawing/2014/main" id="{10350BD1-7B9B-AA4D-AA6E-1AC88263A63F}"/>
              </a:ext>
            </a:extLst>
          </p:cNvPr>
          <p:cNvSpPr>
            <a:spLocks noGrp="1"/>
          </p:cNvSpPr>
          <p:nvPr>
            <p:ph type="body" sz="quarter" idx="28" hasCustomPrompt="1"/>
          </p:nvPr>
        </p:nvSpPr>
        <p:spPr>
          <a:xfrm>
            <a:off x="5040000" y="4617351"/>
            <a:ext cx="3960000" cy="1620000"/>
          </a:xfrm>
          <a:prstGeom prst="rect">
            <a:avLst/>
          </a:prstGeom>
        </p:spPr>
        <p:txBody>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solidFill>
                  <a:schemeClr val="bg1"/>
                </a:solidFill>
                <a:effectLst/>
                <a:latin typeface="Helvetica Light" panose="020B0403020202020204" pitchFamily="34" charset="0"/>
                <a:ea typeface="Helvetica Neue Light" panose="02000403000000020004" pitchFamily="2" charset="0"/>
              </a:defRPr>
            </a:lvl1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err="1"/>
              <a:t>Far</a:t>
            </a:r>
            <a:r>
              <a:rPr lang="de-DE" dirty="0"/>
              <a:t> </a:t>
            </a:r>
            <a:r>
              <a:rPr lang="de-DE" dirty="0" err="1"/>
              <a:t>far</a:t>
            </a:r>
            <a:r>
              <a:rPr lang="de-DE" dirty="0"/>
              <a:t> </a:t>
            </a:r>
            <a:r>
              <a:rPr lang="de-DE" dirty="0" err="1"/>
              <a:t>away</a:t>
            </a:r>
            <a:r>
              <a:rPr lang="de-DE" dirty="0"/>
              <a:t>, </a:t>
            </a:r>
            <a:r>
              <a:rPr lang="de-DE" dirty="0" err="1"/>
              <a:t>behind</a:t>
            </a:r>
            <a:r>
              <a:rPr lang="de-DE" dirty="0"/>
              <a:t> </a:t>
            </a:r>
            <a:r>
              <a:rPr lang="de-DE" dirty="0" err="1"/>
              <a:t>the</a:t>
            </a:r>
            <a:r>
              <a:rPr lang="de-DE" dirty="0"/>
              <a:t> </a:t>
            </a:r>
            <a:r>
              <a:rPr lang="de-DE" dirty="0" err="1"/>
              <a:t>word</a:t>
            </a:r>
            <a:r>
              <a:rPr lang="de-DE" dirty="0"/>
              <a:t> </a:t>
            </a:r>
            <a:r>
              <a:rPr lang="de-DE" dirty="0" err="1"/>
              <a:t>mountains</a:t>
            </a:r>
            <a:r>
              <a:rPr lang="de-DE" dirty="0"/>
              <a:t>, </a:t>
            </a:r>
            <a:r>
              <a:rPr lang="de-DE" dirty="0" err="1"/>
              <a:t>far</a:t>
            </a:r>
            <a:r>
              <a:rPr lang="de-DE" dirty="0"/>
              <a:t> </a:t>
            </a:r>
            <a:r>
              <a:rPr lang="de-DE" dirty="0" err="1"/>
              <a:t>from</a:t>
            </a:r>
            <a:r>
              <a:rPr lang="de-DE" dirty="0"/>
              <a:t> </a:t>
            </a:r>
            <a:r>
              <a:rPr lang="de-DE" dirty="0" err="1"/>
              <a:t>the</a:t>
            </a:r>
            <a:r>
              <a:rPr lang="de-DE" dirty="0"/>
              <a:t> countries </a:t>
            </a:r>
            <a:r>
              <a:rPr lang="de-DE" dirty="0" err="1"/>
              <a:t>Vokalia</a:t>
            </a:r>
            <a:r>
              <a:rPr lang="de-DE" dirty="0"/>
              <a:t> and </a:t>
            </a:r>
            <a:r>
              <a:rPr lang="de-DE" dirty="0" err="1"/>
              <a:t>Consonantia</a:t>
            </a:r>
            <a:r>
              <a:rPr lang="de-DE" dirty="0"/>
              <a:t>, </a:t>
            </a:r>
            <a:r>
              <a:rPr lang="de-DE" dirty="0" err="1"/>
              <a:t>there</a:t>
            </a:r>
            <a:r>
              <a:rPr lang="de-DE" dirty="0"/>
              <a:t> live </a:t>
            </a:r>
            <a:r>
              <a:rPr lang="de-DE" dirty="0" err="1"/>
              <a:t>the</a:t>
            </a:r>
            <a:r>
              <a:rPr lang="de-DE" dirty="0"/>
              <a:t> blind </a:t>
            </a:r>
            <a:r>
              <a:rPr lang="de-DE" dirty="0" err="1"/>
              <a:t>texts</a:t>
            </a:r>
            <a:r>
              <a:rPr lang="de-DE" dirty="0"/>
              <a:t>. </a:t>
            </a:r>
            <a:r>
              <a:rPr lang="de-DE" dirty="0" err="1"/>
              <a:t>Separated</a:t>
            </a:r>
            <a:r>
              <a:rPr lang="de-DE" dirty="0"/>
              <a:t> </a:t>
            </a:r>
            <a:r>
              <a:rPr lang="de-DE" dirty="0" err="1"/>
              <a:t>they</a:t>
            </a:r>
            <a:r>
              <a:rPr lang="de-DE" dirty="0"/>
              <a:t> live in </a:t>
            </a:r>
            <a:r>
              <a:rPr lang="de-DE" dirty="0" err="1"/>
              <a:t>Bookmarksgrove</a:t>
            </a:r>
            <a:r>
              <a:rPr lang="de-DE" dirty="0"/>
              <a:t> </a:t>
            </a:r>
            <a:r>
              <a:rPr lang="de-DE" dirty="0" err="1"/>
              <a:t>right</a:t>
            </a:r>
            <a:r>
              <a:rPr lang="de-DE" dirty="0"/>
              <a:t> at </a:t>
            </a:r>
            <a:r>
              <a:rPr lang="de-DE" dirty="0" err="1"/>
              <a:t>the</a:t>
            </a:r>
            <a:r>
              <a:rPr lang="de-DE" dirty="0"/>
              <a:t> </a:t>
            </a:r>
            <a:r>
              <a:rPr lang="de-DE" dirty="0" err="1"/>
              <a:t>coast</a:t>
            </a:r>
            <a:r>
              <a:rPr lang="de-DE" dirty="0"/>
              <a:t> </a:t>
            </a:r>
            <a:r>
              <a:rPr lang="de-DE" dirty="0" err="1"/>
              <a:t>of</a:t>
            </a:r>
            <a:r>
              <a:rPr lang="de-DE" dirty="0"/>
              <a:t> </a:t>
            </a:r>
            <a:r>
              <a:rPr lang="de-DE" dirty="0" err="1"/>
              <a:t>the</a:t>
            </a:r>
            <a:r>
              <a:rPr lang="de-DE" dirty="0"/>
              <a:t> </a:t>
            </a:r>
            <a:r>
              <a:rPr lang="de-DE" dirty="0" err="1"/>
              <a:t>Semantics</a:t>
            </a:r>
            <a:r>
              <a:rPr lang="de-DE" dirty="0"/>
              <a:t>, a large </a:t>
            </a:r>
            <a:r>
              <a:rPr lang="de-DE" dirty="0" err="1"/>
              <a:t>language</a:t>
            </a:r>
            <a:r>
              <a:rPr lang="de-DE" dirty="0"/>
              <a:t> </a:t>
            </a:r>
            <a:r>
              <a:rPr lang="de-DE" dirty="0" err="1"/>
              <a:t>ocean</a:t>
            </a:r>
            <a:r>
              <a:rPr lang="de-DE" dirty="0"/>
              <a:t>.</a:t>
            </a:r>
          </a:p>
        </p:txBody>
      </p:sp>
    </p:spTree>
    <p:extLst>
      <p:ext uri="{BB962C8B-B14F-4D97-AF65-F5344CB8AC3E}">
        <p14:creationId xmlns:p14="http://schemas.microsoft.com/office/powerpoint/2010/main" val="32116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7DE276-9FF5-D948-BC38-34A7E1751E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7" name="Titel 1">
            <a:extLst>
              <a:ext uri="{FF2B5EF4-FFF2-40B4-BE49-F238E27FC236}">
                <a16:creationId xmlns:a16="http://schemas.microsoft.com/office/drawing/2014/main" id="{A2241226-DDB3-7247-9702-59085D3FE84C}"/>
              </a:ext>
            </a:extLst>
          </p:cNvPr>
          <p:cNvSpPr>
            <a:spLocks noGrp="1"/>
          </p:cNvSpPr>
          <p:nvPr>
            <p:ph type="title" hasCustomPrompt="1"/>
          </p:nvPr>
        </p:nvSpPr>
        <p:spPr>
          <a:xfrm>
            <a:off x="6898801" y="708054"/>
            <a:ext cx="4499581" cy="743805"/>
          </a:xfrm>
          <a:prstGeom prst="rect">
            <a:avLst/>
          </a:prstGeom>
        </p:spPr>
        <p:txBody>
          <a:bodyPr/>
          <a:lstStyle>
            <a:lvl1pPr>
              <a:defRPr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01_</a:t>
            </a:r>
          </a:p>
        </p:txBody>
      </p:sp>
      <p:sp>
        <p:nvSpPr>
          <p:cNvPr id="8" name="Textplatzhalter 4">
            <a:extLst>
              <a:ext uri="{FF2B5EF4-FFF2-40B4-BE49-F238E27FC236}">
                <a16:creationId xmlns:a16="http://schemas.microsoft.com/office/drawing/2014/main" id="{1CB4C4DF-EAA7-D440-A89A-6ED675712848}"/>
              </a:ext>
            </a:extLst>
          </p:cNvPr>
          <p:cNvSpPr>
            <a:spLocks noGrp="1"/>
          </p:cNvSpPr>
          <p:nvPr>
            <p:ph type="body" sz="quarter" idx="23" hasCustomPrompt="1"/>
          </p:nvPr>
        </p:nvSpPr>
        <p:spPr>
          <a:xfrm>
            <a:off x="6898800" y="3579200"/>
            <a:ext cx="4499143" cy="633951"/>
          </a:xfrm>
          <a:prstGeom prst="rect">
            <a:avLst/>
          </a:prstGeom>
        </p:spPr>
        <p:txBody>
          <a:bodyPr/>
          <a:lstStyle>
            <a:lvl1pPr marL="0" indent="0">
              <a:buNone/>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03_</a:t>
            </a:r>
          </a:p>
        </p:txBody>
      </p:sp>
      <p:sp>
        <p:nvSpPr>
          <p:cNvPr id="10" name="Textplatzhalter 4">
            <a:extLst>
              <a:ext uri="{FF2B5EF4-FFF2-40B4-BE49-F238E27FC236}">
                <a16:creationId xmlns:a16="http://schemas.microsoft.com/office/drawing/2014/main" id="{A62B8B70-C77A-964F-9F20-993C2EC1D12D}"/>
              </a:ext>
            </a:extLst>
          </p:cNvPr>
          <p:cNvSpPr>
            <a:spLocks noGrp="1"/>
          </p:cNvSpPr>
          <p:nvPr>
            <p:ph type="body" sz="quarter" idx="24" hasCustomPrompt="1"/>
          </p:nvPr>
        </p:nvSpPr>
        <p:spPr>
          <a:xfrm>
            <a:off x="6898800" y="4904919"/>
            <a:ext cx="4499143" cy="633951"/>
          </a:xfrm>
          <a:prstGeom prst="rect">
            <a:avLst/>
          </a:prstGeom>
        </p:spPr>
        <p:txBody>
          <a:bodyPr/>
          <a:lstStyle>
            <a:lvl1pPr marL="0" indent="0">
              <a:buNone/>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04_</a:t>
            </a:r>
          </a:p>
        </p:txBody>
      </p:sp>
      <p:sp>
        <p:nvSpPr>
          <p:cNvPr id="11" name="Textplatzhalter 3">
            <a:extLst>
              <a:ext uri="{FF2B5EF4-FFF2-40B4-BE49-F238E27FC236}">
                <a16:creationId xmlns:a16="http://schemas.microsoft.com/office/drawing/2014/main" id="{57D0B83D-FE59-FC40-AF18-6C29860E38BF}"/>
              </a:ext>
            </a:extLst>
          </p:cNvPr>
          <p:cNvSpPr>
            <a:spLocks noGrp="1"/>
          </p:cNvSpPr>
          <p:nvPr>
            <p:ph type="body" sz="quarter" idx="25" hasCustomPrompt="1"/>
          </p:nvPr>
        </p:nvSpPr>
        <p:spPr>
          <a:xfrm>
            <a:off x="6898968" y="2143125"/>
            <a:ext cx="4498975" cy="744538"/>
          </a:xfrm>
          <a:prstGeom prst="rect">
            <a:avLst/>
          </a:prstGeom>
        </p:spPr>
        <p:txBody>
          <a:bodyPr/>
          <a:lstStyle>
            <a:lvl1pPr marL="0" indent="0">
              <a:buNone/>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02_</a:t>
            </a:r>
          </a:p>
        </p:txBody>
      </p:sp>
      <p:sp>
        <p:nvSpPr>
          <p:cNvPr id="12" name="Textplatzhalter 18">
            <a:extLst>
              <a:ext uri="{FF2B5EF4-FFF2-40B4-BE49-F238E27FC236}">
                <a16:creationId xmlns:a16="http://schemas.microsoft.com/office/drawing/2014/main" id="{E8A0D9CB-F96A-6D4E-AAE7-E795911863D5}"/>
              </a:ext>
            </a:extLst>
          </p:cNvPr>
          <p:cNvSpPr>
            <a:spLocks noGrp="1"/>
          </p:cNvSpPr>
          <p:nvPr>
            <p:ph type="body" sz="quarter" idx="11" hasCustomPrompt="1"/>
          </p:nvPr>
        </p:nvSpPr>
        <p:spPr>
          <a:xfrm>
            <a:off x="6899239" y="1534623"/>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3" name="Textplatzhalter 18">
            <a:extLst>
              <a:ext uri="{FF2B5EF4-FFF2-40B4-BE49-F238E27FC236}">
                <a16:creationId xmlns:a16="http://schemas.microsoft.com/office/drawing/2014/main" id="{9124B15D-DCAD-2245-8D9F-B7C7CC0C63E5}"/>
              </a:ext>
            </a:extLst>
          </p:cNvPr>
          <p:cNvSpPr>
            <a:spLocks noGrp="1"/>
          </p:cNvSpPr>
          <p:nvPr>
            <p:ph type="body" sz="quarter" idx="12" hasCustomPrompt="1"/>
          </p:nvPr>
        </p:nvSpPr>
        <p:spPr>
          <a:xfrm>
            <a:off x="6899239" y="29627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4" name="Textplatzhalter 18">
            <a:extLst>
              <a:ext uri="{FF2B5EF4-FFF2-40B4-BE49-F238E27FC236}">
                <a16:creationId xmlns:a16="http://schemas.microsoft.com/office/drawing/2014/main" id="{7C513AE2-05C1-B643-A8FD-4B57B002D557}"/>
              </a:ext>
            </a:extLst>
          </p:cNvPr>
          <p:cNvSpPr>
            <a:spLocks noGrp="1"/>
          </p:cNvSpPr>
          <p:nvPr>
            <p:ph type="body" sz="quarter" idx="13" hasCustomPrompt="1"/>
          </p:nvPr>
        </p:nvSpPr>
        <p:spPr>
          <a:xfrm>
            <a:off x="6899239" y="4300695"/>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5" name="Textplatzhalter 18">
            <a:extLst>
              <a:ext uri="{FF2B5EF4-FFF2-40B4-BE49-F238E27FC236}">
                <a16:creationId xmlns:a16="http://schemas.microsoft.com/office/drawing/2014/main" id="{51EB0839-EBF6-CF4C-838E-A9E0953FDEEB}"/>
              </a:ext>
            </a:extLst>
          </p:cNvPr>
          <p:cNvSpPr>
            <a:spLocks noGrp="1"/>
          </p:cNvSpPr>
          <p:nvPr>
            <p:ph type="body" sz="quarter" idx="14" hasCustomPrompt="1"/>
          </p:nvPr>
        </p:nvSpPr>
        <p:spPr>
          <a:xfrm>
            <a:off x="6899239" y="56218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Tree>
    <p:extLst>
      <p:ext uri="{BB962C8B-B14F-4D97-AF65-F5344CB8AC3E}">
        <p14:creationId xmlns:p14="http://schemas.microsoft.com/office/powerpoint/2010/main" val="219918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it Bild rechts grü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40041"/>
            <a:ext cx="3872461" cy="2852737"/>
          </a:xfrm>
          <a:prstGeom prst="rect">
            <a:avLst/>
          </a:prstGeom>
        </p:spPr>
        <p:txBody>
          <a:bodyPr anchor="b"/>
          <a:lstStyle>
            <a:lvl1pPr>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
        <p:nvSpPr>
          <p:cNvPr id="3" name="Bildplatzhalter 2">
            <a:extLst>
              <a:ext uri="{FF2B5EF4-FFF2-40B4-BE49-F238E27FC236}">
                <a16:creationId xmlns:a16="http://schemas.microsoft.com/office/drawing/2014/main" id="{7A5D1770-ECAA-244B-89A7-1A7D30975843}"/>
              </a:ext>
            </a:extLst>
          </p:cNvPr>
          <p:cNvSpPr>
            <a:spLocks noGrp="1"/>
          </p:cNvSpPr>
          <p:nvPr>
            <p:ph type="pic" sz="quarter" idx="14"/>
          </p:nvPr>
        </p:nvSpPr>
        <p:spPr>
          <a:xfrm>
            <a:off x="6073913" y="0"/>
            <a:ext cx="6108700" cy="6858000"/>
          </a:xfrm>
        </p:spPr>
        <p:txBody>
          <a:bodyPr/>
          <a:lstStyle/>
          <a:p>
            <a:endParaRPr lang="de-DE" dirty="0"/>
          </a:p>
        </p:txBody>
      </p:sp>
    </p:spTree>
    <p:extLst>
      <p:ext uri="{BB962C8B-B14F-4D97-AF65-F5344CB8AC3E}">
        <p14:creationId xmlns:p14="http://schemas.microsoft.com/office/powerpoint/2010/main" val="130102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it Bild links grü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6498300" y="1240041"/>
            <a:ext cx="3872461" cy="2852737"/>
          </a:xfrm>
          <a:prstGeom prst="rect">
            <a:avLst/>
          </a:prstGeom>
        </p:spPr>
        <p:txBody>
          <a:bodyPr anchor="b"/>
          <a:lstStyle>
            <a:lvl1pPr>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6498300"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5300" y="288000"/>
            <a:ext cx="1454400" cy="404000"/>
          </a:xfrm>
          <a:prstGeom prst="rect">
            <a:avLst/>
          </a:prstGeom>
        </p:spPr>
      </p:pic>
      <p:sp>
        <p:nvSpPr>
          <p:cNvPr id="6" name="Bildplatzhalter 2">
            <a:extLst>
              <a:ext uri="{FF2B5EF4-FFF2-40B4-BE49-F238E27FC236}">
                <a16:creationId xmlns:a16="http://schemas.microsoft.com/office/drawing/2014/main" id="{2455D117-5C73-514E-93A9-0F2C2F7B9371}"/>
              </a:ext>
            </a:extLst>
          </p:cNvPr>
          <p:cNvSpPr>
            <a:spLocks noGrp="1"/>
          </p:cNvSpPr>
          <p:nvPr>
            <p:ph type="pic" sz="quarter" idx="14"/>
          </p:nvPr>
        </p:nvSpPr>
        <p:spPr>
          <a:xfrm>
            <a:off x="0" y="0"/>
            <a:ext cx="6108700" cy="6857999"/>
          </a:xfrm>
        </p:spPr>
        <p:txBody>
          <a:bodyPr/>
          <a:lstStyle/>
          <a:p>
            <a:endParaRPr lang="de-DE" dirty="0"/>
          </a:p>
        </p:txBody>
      </p:sp>
    </p:spTree>
    <p:extLst>
      <p:ext uri="{BB962C8B-B14F-4D97-AF65-F5344CB8AC3E}">
        <p14:creationId xmlns:p14="http://schemas.microsoft.com/office/powerpoint/2010/main" val="221598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ün">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rgbClr val="A0C8C7"/>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317573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Hintergrund grü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12C764-458C-D242-A60D-5460CA576F53}"/>
              </a:ext>
            </a:extLst>
          </p:cNvPr>
          <p:cNvSpPr/>
          <p:nvPr userDrawn="1"/>
        </p:nvSpPr>
        <p:spPr>
          <a:xfrm>
            <a:off x="0" y="0"/>
            <a:ext cx="12192000" cy="6858000"/>
          </a:xfrm>
          <a:prstGeom prst="rect">
            <a:avLst/>
          </a:prstGeom>
          <a:solidFill>
            <a:srgbClr val="A0C8C7">
              <a:alpha val="747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36997"/>
            <a:ext cx="3872461" cy="1429414"/>
          </a:xfrm>
          <a:prstGeom prst="rect">
            <a:avLst/>
          </a:prstGeom>
        </p:spPr>
        <p:txBody>
          <a:bodyPr anchor="b"/>
          <a:lstStyle>
            <a:lvl1pPr>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2768268"/>
            <a:ext cx="8461092" cy="3608148"/>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AT" dirty="0"/>
              <a:t>Weit hinten, hinter den Wortbergen, fern der Länder </a:t>
            </a:r>
            <a:r>
              <a:rPr lang="de-AT" dirty="0" err="1"/>
              <a:t>Vokalien</a:t>
            </a:r>
            <a:r>
              <a:rPr lang="de-AT" dirty="0"/>
              <a:t> und </a:t>
            </a:r>
            <a:r>
              <a:rPr lang="de-AT" dirty="0" err="1"/>
              <a:t>Konsonantien</a:t>
            </a:r>
            <a:r>
              <a:rPr lang="de-AT" dirty="0"/>
              <a:t> leben die Blindtexte. Abgeschieden wohnen sie in Buchstabhausen an der Küste des Semantik, eines großen Sprachozeans. Ein kleines Bächlein namens Duden fließt durch ihren Ort und versorgt sie mit den nötigen </a:t>
            </a:r>
            <a:r>
              <a:rPr lang="de-AT" dirty="0" err="1"/>
              <a:t>Regelialien</a:t>
            </a:r>
            <a:r>
              <a:rPr lang="de-AT" dirty="0"/>
              <a:t>.</a:t>
            </a:r>
            <a:br>
              <a:rPr lang="de-AT" dirty="0"/>
            </a:br>
            <a:br>
              <a:rPr lang="de-AT" dirty="0"/>
            </a:br>
            <a:r>
              <a:rPr lang="de-AT" dirty="0"/>
              <a:t>Es ist ein </a:t>
            </a:r>
            <a:r>
              <a:rPr lang="de-AT" dirty="0" err="1"/>
              <a:t>paradiesmatisches</a:t>
            </a:r>
            <a:r>
              <a:rPr lang="de-AT" dirty="0"/>
              <a:t> Land, in dem einem gebratene Satzteile in den Mund fliegen. Nicht einmal von der allmächtigen Interpunktion werden die Blindtexte beherrscht – ein geradezu unorthographisches Leben. Eines Tages aber </a:t>
            </a:r>
            <a:r>
              <a:rPr lang="de-AT" dirty="0" err="1"/>
              <a:t>beschloß</a:t>
            </a:r>
            <a:r>
              <a:rPr lang="de-AT" dirty="0"/>
              <a:t> eine kleine Zeile Blindtext, ihr Name war </a:t>
            </a:r>
            <a:r>
              <a:rPr lang="de-AT" dirty="0" err="1"/>
              <a:t>Lorem</a:t>
            </a:r>
            <a:r>
              <a:rPr lang="de-AT" dirty="0"/>
              <a:t> </a:t>
            </a:r>
            <a:r>
              <a:rPr lang="de-AT" dirty="0" err="1"/>
              <a:t>Ipsum</a:t>
            </a:r>
            <a:r>
              <a:rPr lang="de-AT" dirty="0"/>
              <a:t>, hinaus zu gehen in die weite Grammatik.</a:t>
            </a:r>
            <a:endParaRPr lang="de-DE"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de-DE" dirty="0"/>
          </a:p>
        </p:txBody>
      </p:sp>
      <p:sp>
        <p:nvSpPr>
          <p:cNvPr id="9" name="Vertikaler Textplatzhalter 5">
            <a:extLst>
              <a:ext uri="{FF2B5EF4-FFF2-40B4-BE49-F238E27FC236}">
                <a16:creationId xmlns:a16="http://schemas.microsoft.com/office/drawing/2014/main" id="{3CDBE01E-CF27-1145-8CA7-EA29092C5692}"/>
              </a:ext>
            </a:extLst>
          </p:cNvPr>
          <p:cNvSpPr>
            <a:spLocks noGrp="1"/>
          </p:cNvSpPr>
          <p:nvPr>
            <p:ph type="body" orient="vert" sz="quarter" idx="13" hasCustomPrompt="1"/>
          </p:nvPr>
        </p:nvSpPr>
        <p:spPr>
          <a:xfrm rot="10800000">
            <a:off x="11401425" y="-1236662"/>
            <a:ext cx="1243013" cy="7829550"/>
          </a:xfrm>
          <a:prstGeom prst="rect">
            <a:avLst/>
          </a:prstGeom>
        </p:spPr>
        <p:txBody>
          <a:bodyPr vert="eaVert"/>
          <a:lstStyle>
            <a:lvl1pPr marL="0" indent="0">
              <a:buNone/>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KAPITELNAME</a:t>
            </a:r>
          </a:p>
        </p:txBody>
      </p:sp>
      <p:pic>
        <p:nvPicPr>
          <p:cNvPr id="7" name="Grafik 6">
            <a:extLst>
              <a:ext uri="{FF2B5EF4-FFF2-40B4-BE49-F238E27FC236}">
                <a16:creationId xmlns:a16="http://schemas.microsoft.com/office/drawing/2014/main" id="{62505554-66E3-1949-89C7-FB72C541B2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Tree>
    <p:extLst>
      <p:ext uri="{BB962C8B-B14F-4D97-AF65-F5344CB8AC3E}">
        <p14:creationId xmlns:p14="http://schemas.microsoft.com/office/powerpoint/2010/main" val="100561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lau">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17C037-66A9-CF4A-8229-15746991F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46CBC9A2-61A0-8E4B-8C46-73B0BB10F2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7288" y="2062752"/>
            <a:ext cx="2890311" cy="802864"/>
          </a:xfrm>
          <a:prstGeom prst="rect">
            <a:avLst/>
          </a:prstGeom>
        </p:spPr>
      </p:pic>
      <p:sp>
        <p:nvSpPr>
          <p:cNvPr id="8" name="Titel 1">
            <a:extLst>
              <a:ext uri="{FF2B5EF4-FFF2-40B4-BE49-F238E27FC236}">
                <a16:creationId xmlns:a16="http://schemas.microsoft.com/office/drawing/2014/main" id="{7D2A49C5-E71C-0B41-B738-A4C89BB749F7}"/>
              </a:ext>
            </a:extLst>
          </p:cNvPr>
          <p:cNvSpPr>
            <a:spLocks noGrp="1"/>
          </p:cNvSpPr>
          <p:nvPr>
            <p:ph type="title" hasCustomPrompt="1"/>
          </p:nvPr>
        </p:nvSpPr>
        <p:spPr>
          <a:xfrm>
            <a:off x="7227338" y="2835389"/>
            <a:ext cx="3872461" cy="1411660"/>
          </a:xfrm>
          <a:prstGeom prst="rect">
            <a:avLst/>
          </a:prstGeom>
        </p:spPr>
        <p:txBody>
          <a:bodyPr anchor="t" anchorCtr="0"/>
          <a:lstStyle>
            <a:lvl1pPr algn="l">
              <a:defRPr sz="4400" b="0" i="0">
                <a:solidFill>
                  <a:srgbClr val="11ABF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de-DE" dirty="0"/>
              <a:t>Zweizeilige</a:t>
            </a:r>
            <a:br>
              <a:rPr lang="de-DE" dirty="0"/>
            </a:br>
            <a:r>
              <a:rPr lang="de-DE" dirty="0"/>
              <a:t>Überschrift</a:t>
            </a:r>
          </a:p>
        </p:txBody>
      </p:sp>
    </p:spTree>
    <p:extLst>
      <p:ext uri="{BB962C8B-B14F-4D97-AF65-F5344CB8AC3E}">
        <p14:creationId xmlns:p14="http://schemas.microsoft.com/office/powerpoint/2010/main" val="316628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lau">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4610223-F88E-E643-8747-A935FA8E45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a:ln>
            <a:noFill/>
          </a:ln>
        </p:spPr>
      </p:pic>
      <p:sp>
        <p:nvSpPr>
          <p:cNvPr id="7" name="Titel 1">
            <a:extLst>
              <a:ext uri="{FF2B5EF4-FFF2-40B4-BE49-F238E27FC236}">
                <a16:creationId xmlns:a16="http://schemas.microsoft.com/office/drawing/2014/main" id="{A2241226-DDB3-7247-9702-59085D3FE84C}"/>
              </a:ext>
            </a:extLst>
          </p:cNvPr>
          <p:cNvSpPr>
            <a:spLocks noGrp="1"/>
          </p:cNvSpPr>
          <p:nvPr>
            <p:ph type="title" hasCustomPrompt="1"/>
          </p:nvPr>
        </p:nvSpPr>
        <p:spPr>
          <a:xfrm>
            <a:off x="6898801" y="708054"/>
            <a:ext cx="4499581" cy="743805"/>
          </a:xfrm>
          <a:prstGeom prst="rect">
            <a:avLst/>
          </a:prstGeom>
        </p:spPr>
        <p:txBody>
          <a:bodyPr/>
          <a:lstStyle>
            <a:lvl1pPr>
              <a:defRPr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01_</a:t>
            </a:r>
          </a:p>
        </p:txBody>
      </p:sp>
      <p:sp>
        <p:nvSpPr>
          <p:cNvPr id="8" name="Textplatzhalter 4">
            <a:extLst>
              <a:ext uri="{FF2B5EF4-FFF2-40B4-BE49-F238E27FC236}">
                <a16:creationId xmlns:a16="http://schemas.microsoft.com/office/drawing/2014/main" id="{1CB4C4DF-EAA7-D440-A89A-6ED675712848}"/>
              </a:ext>
            </a:extLst>
          </p:cNvPr>
          <p:cNvSpPr>
            <a:spLocks noGrp="1"/>
          </p:cNvSpPr>
          <p:nvPr>
            <p:ph type="body" sz="quarter" idx="23" hasCustomPrompt="1"/>
          </p:nvPr>
        </p:nvSpPr>
        <p:spPr>
          <a:xfrm>
            <a:off x="6898800" y="3579200"/>
            <a:ext cx="4499143" cy="633951"/>
          </a:xfrm>
          <a:prstGeom prst="rect">
            <a:avLst/>
          </a:prstGeom>
        </p:spPr>
        <p:txBody>
          <a:bodyPr/>
          <a:lstStyle>
            <a:lvl1pPr marL="0" indent="0">
              <a:buNone/>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03_</a:t>
            </a:r>
          </a:p>
        </p:txBody>
      </p:sp>
      <p:sp>
        <p:nvSpPr>
          <p:cNvPr id="10" name="Textplatzhalter 4">
            <a:extLst>
              <a:ext uri="{FF2B5EF4-FFF2-40B4-BE49-F238E27FC236}">
                <a16:creationId xmlns:a16="http://schemas.microsoft.com/office/drawing/2014/main" id="{A62B8B70-C77A-964F-9F20-993C2EC1D12D}"/>
              </a:ext>
            </a:extLst>
          </p:cNvPr>
          <p:cNvSpPr>
            <a:spLocks noGrp="1"/>
          </p:cNvSpPr>
          <p:nvPr>
            <p:ph type="body" sz="quarter" idx="24" hasCustomPrompt="1"/>
          </p:nvPr>
        </p:nvSpPr>
        <p:spPr>
          <a:xfrm>
            <a:off x="6898800" y="4904919"/>
            <a:ext cx="4499143" cy="633951"/>
          </a:xfrm>
          <a:prstGeom prst="rect">
            <a:avLst/>
          </a:prstGeom>
        </p:spPr>
        <p:txBody>
          <a:bodyPr/>
          <a:lstStyle>
            <a:lvl1pPr marL="0" indent="0">
              <a:buNone/>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04_</a:t>
            </a:r>
          </a:p>
        </p:txBody>
      </p:sp>
      <p:sp>
        <p:nvSpPr>
          <p:cNvPr id="11" name="Textplatzhalter 3">
            <a:extLst>
              <a:ext uri="{FF2B5EF4-FFF2-40B4-BE49-F238E27FC236}">
                <a16:creationId xmlns:a16="http://schemas.microsoft.com/office/drawing/2014/main" id="{57D0B83D-FE59-FC40-AF18-6C29860E38BF}"/>
              </a:ext>
            </a:extLst>
          </p:cNvPr>
          <p:cNvSpPr>
            <a:spLocks noGrp="1"/>
          </p:cNvSpPr>
          <p:nvPr>
            <p:ph type="body" sz="quarter" idx="25" hasCustomPrompt="1"/>
          </p:nvPr>
        </p:nvSpPr>
        <p:spPr>
          <a:xfrm>
            <a:off x="6898968" y="2143125"/>
            <a:ext cx="4498975" cy="744538"/>
          </a:xfrm>
          <a:prstGeom prst="rect">
            <a:avLst/>
          </a:prstGeom>
        </p:spPr>
        <p:txBody>
          <a:bodyPr/>
          <a:lstStyle>
            <a:lvl1pPr marL="0" indent="0">
              <a:buNone/>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de-DE" dirty="0"/>
              <a:t>02_</a:t>
            </a:r>
          </a:p>
        </p:txBody>
      </p:sp>
      <p:sp>
        <p:nvSpPr>
          <p:cNvPr id="12" name="Textplatzhalter 18">
            <a:extLst>
              <a:ext uri="{FF2B5EF4-FFF2-40B4-BE49-F238E27FC236}">
                <a16:creationId xmlns:a16="http://schemas.microsoft.com/office/drawing/2014/main" id="{E8A0D9CB-F96A-6D4E-AAE7-E795911863D5}"/>
              </a:ext>
            </a:extLst>
          </p:cNvPr>
          <p:cNvSpPr>
            <a:spLocks noGrp="1"/>
          </p:cNvSpPr>
          <p:nvPr>
            <p:ph type="body" sz="quarter" idx="11" hasCustomPrompt="1"/>
          </p:nvPr>
        </p:nvSpPr>
        <p:spPr>
          <a:xfrm>
            <a:off x="6899239" y="1534623"/>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3" name="Textplatzhalter 18">
            <a:extLst>
              <a:ext uri="{FF2B5EF4-FFF2-40B4-BE49-F238E27FC236}">
                <a16:creationId xmlns:a16="http://schemas.microsoft.com/office/drawing/2014/main" id="{9124B15D-DCAD-2245-8D9F-B7C7CC0C63E5}"/>
              </a:ext>
            </a:extLst>
          </p:cNvPr>
          <p:cNvSpPr>
            <a:spLocks noGrp="1"/>
          </p:cNvSpPr>
          <p:nvPr>
            <p:ph type="body" sz="quarter" idx="12" hasCustomPrompt="1"/>
          </p:nvPr>
        </p:nvSpPr>
        <p:spPr>
          <a:xfrm>
            <a:off x="6899239" y="29627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4" name="Textplatzhalter 18">
            <a:extLst>
              <a:ext uri="{FF2B5EF4-FFF2-40B4-BE49-F238E27FC236}">
                <a16:creationId xmlns:a16="http://schemas.microsoft.com/office/drawing/2014/main" id="{7C513AE2-05C1-B643-A8FD-4B57B002D557}"/>
              </a:ext>
            </a:extLst>
          </p:cNvPr>
          <p:cNvSpPr>
            <a:spLocks noGrp="1"/>
          </p:cNvSpPr>
          <p:nvPr>
            <p:ph type="body" sz="quarter" idx="13" hasCustomPrompt="1"/>
          </p:nvPr>
        </p:nvSpPr>
        <p:spPr>
          <a:xfrm>
            <a:off x="6899239" y="4300695"/>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
        <p:nvSpPr>
          <p:cNvPr id="15" name="Textplatzhalter 18">
            <a:extLst>
              <a:ext uri="{FF2B5EF4-FFF2-40B4-BE49-F238E27FC236}">
                <a16:creationId xmlns:a16="http://schemas.microsoft.com/office/drawing/2014/main" id="{51EB0839-EBF6-CF4C-838E-A9E0953FDEEB}"/>
              </a:ext>
            </a:extLst>
          </p:cNvPr>
          <p:cNvSpPr>
            <a:spLocks noGrp="1"/>
          </p:cNvSpPr>
          <p:nvPr>
            <p:ph type="body" sz="quarter" idx="14" hasCustomPrompt="1"/>
          </p:nvPr>
        </p:nvSpPr>
        <p:spPr>
          <a:xfrm>
            <a:off x="6899239" y="5621830"/>
            <a:ext cx="4499143" cy="430944"/>
          </a:xfrm>
          <a:prstGeom prst="rect">
            <a:avLst/>
          </a:prstGeom>
        </p:spPr>
        <p:txBody>
          <a:bodyPr/>
          <a:lstStyle>
            <a:lvl1pPr marL="0" indent="0">
              <a:buNone/>
              <a:defRPr sz="1600" b="0" i="0">
                <a:latin typeface="Helvetica Neue Light" panose="02000403000000020004" pitchFamily="2" charset="0"/>
                <a:ea typeface="Helvetica Neue Light" panose="02000403000000020004" pitchFamily="2" charset="0"/>
              </a:defRPr>
            </a:lvl1pPr>
          </a:lstStyle>
          <a:p>
            <a:pPr lvl="0"/>
            <a:r>
              <a:rPr lang="de-DE" sz="1600" b="0" i="0" dirty="0">
                <a:latin typeface="Helvetica Neue Light" panose="02000403000000020004" pitchFamily="2" charset="0"/>
                <a:ea typeface="Helvetica Neue Light" panose="02000403000000020004" pitchFamily="2" charset="0"/>
              </a:rPr>
              <a:t>Kapitelüberschrift</a:t>
            </a:r>
            <a:endParaRPr lang="de-DE" dirty="0"/>
          </a:p>
        </p:txBody>
      </p:sp>
    </p:spTree>
    <p:extLst>
      <p:ext uri="{BB962C8B-B14F-4D97-AF65-F5344CB8AC3E}">
        <p14:creationId xmlns:p14="http://schemas.microsoft.com/office/powerpoint/2010/main" val="155621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it Bild rechts blau">
    <p:spTree>
      <p:nvGrpSpPr>
        <p:cNvPr id="1" name=""/>
        <p:cNvGrpSpPr/>
        <p:nvPr/>
      </p:nvGrpSpPr>
      <p:grpSpPr>
        <a:xfrm>
          <a:off x="0" y="0"/>
          <a:ext cx="0" cy="0"/>
          <a:chOff x="0" y="0"/>
          <a:chExt cx="0" cy="0"/>
        </a:xfrm>
      </p:grpSpPr>
      <p:sp>
        <p:nvSpPr>
          <p:cNvPr id="40" name="Titel 1">
            <a:extLst>
              <a:ext uri="{FF2B5EF4-FFF2-40B4-BE49-F238E27FC236}">
                <a16:creationId xmlns:a16="http://schemas.microsoft.com/office/drawing/2014/main" id="{2C38F013-B9C0-9D44-A53A-A4E73C5A3118}"/>
              </a:ext>
            </a:extLst>
          </p:cNvPr>
          <p:cNvSpPr>
            <a:spLocks noGrp="1"/>
          </p:cNvSpPr>
          <p:nvPr>
            <p:ph type="title" hasCustomPrompt="1"/>
          </p:nvPr>
        </p:nvSpPr>
        <p:spPr>
          <a:xfrm>
            <a:off x="407137" y="1240041"/>
            <a:ext cx="3872461" cy="2852737"/>
          </a:xfrm>
          <a:prstGeom prst="rect">
            <a:avLst/>
          </a:prstGeom>
        </p:spPr>
        <p:txBody>
          <a:bodyPr anchor="b"/>
          <a:lstStyle>
            <a:lvl1pPr>
              <a:defRPr sz="4400" b="1" i="0">
                <a:solidFill>
                  <a:srgbClr val="11AB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de-DE" dirty="0"/>
              <a:t>Zweizeilige</a:t>
            </a:r>
            <a:br>
              <a:rPr lang="de-DE" dirty="0"/>
            </a:br>
            <a:r>
              <a:rPr lang="de-DE" dirty="0"/>
              <a:t>Überschrift</a:t>
            </a:r>
          </a:p>
        </p:txBody>
      </p:sp>
      <p:sp>
        <p:nvSpPr>
          <p:cNvPr id="41" name="Textplatzhalter 18">
            <a:extLst>
              <a:ext uri="{FF2B5EF4-FFF2-40B4-BE49-F238E27FC236}">
                <a16:creationId xmlns:a16="http://schemas.microsoft.com/office/drawing/2014/main" id="{39E43589-85E2-B340-9246-5A029C43CE03}"/>
              </a:ext>
            </a:extLst>
          </p:cNvPr>
          <p:cNvSpPr>
            <a:spLocks noGrp="1"/>
          </p:cNvSpPr>
          <p:nvPr>
            <p:ph type="body" sz="quarter" idx="11" hasCustomPrompt="1"/>
          </p:nvPr>
        </p:nvSpPr>
        <p:spPr>
          <a:xfrm>
            <a:off x="407137" y="4191590"/>
            <a:ext cx="3872461" cy="2184826"/>
          </a:xfrm>
          <a:prstGeom prst="rect">
            <a:avLst/>
          </a:prstGeom>
        </p:spPr>
        <p:txBody>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lang="de-AT" sz="1400" b="0" i="0">
                <a:effectLst/>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de-DE" dirty="0"/>
              <a:t>Weit hinten, hinter den Wortbergen, fern der Länder </a:t>
            </a:r>
            <a:r>
              <a:rPr lang="de-DE" dirty="0" err="1"/>
              <a:t>Vokalien</a:t>
            </a:r>
            <a:r>
              <a:rPr lang="de-DE" dirty="0"/>
              <a:t> und </a:t>
            </a:r>
            <a:r>
              <a:rPr lang="de-DE" dirty="0" err="1"/>
              <a:t>Konsonantien</a:t>
            </a:r>
            <a:r>
              <a:rPr lang="de-DE" dirty="0"/>
              <a:t> leben die Blindtexte. Abgeschieden wohnen sie in Buchstabhausen an der Küste des Semantik, eines großen Sprachozeans. Ein kleines Bächlein namens Duden fließt durch ihren Ort und versorgt sie mit den nötigen </a:t>
            </a:r>
            <a:r>
              <a:rPr lang="de-DE" dirty="0" err="1"/>
              <a:t>Regelialien</a:t>
            </a:r>
            <a:r>
              <a:rPr lang="de-DE" dirty="0"/>
              <a:t>.</a:t>
            </a:r>
          </a:p>
        </p:txBody>
      </p:sp>
      <p:pic>
        <p:nvPicPr>
          <p:cNvPr id="7" name="Grafik 6">
            <a:extLst>
              <a:ext uri="{FF2B5EF4-FFF2-40B4-BE49-F238E27FC236}">
                <a16:creationId xmlns:a16="http://schemas.microsoft.com/office/drawing/2014/main" id="{AF986CD9-E375-254B-8EB0-5456E2CB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00" y="288000"/>
            <a:ext cx="1454400" cy="404000"/>
          </a:xfrm>
          <a:prstGeom prst="rect">
            <a:avLst/>
          </a:prstGeom>
        </p:spPr>
      </p:pic>
      <p:sp>
        <p:nvSpPr>
          <p:cNvPr id="3" name="Bildplatzhalter 2">
            <a:extLst>
              <a:ext uri="{FF2B5EF4-FFF2-40B4-BE49-F238E27FC236}">
                <a16:creationId xmlns:a16="http://schemas.microsoft.com/office/drawing/2014/main" id="{7A5D1770-ECAA-244B-89A7-1A7D30975843}"/>
              </a:ext>
            </a:extLst>
          </p:cNvPr>
          <p:cNvSpPr>
            <a:spLocks noGrp="1"/>
          </p:cNvSpPr>
          <p:nvPr>
            <p:ph type="pic" sz="quarter" idx="14"/>
          </p:nvPr>
        </p:nvSpPr>
        <p:spPr>
          <a:xfrm>
            <a:off x="6073913" y="0"/>
            <a:ext cx="6108700" cy="6858000"/>
          </a:xfrm>
        </p:spPr>
        <p:txBody>
          <a:bodyPr/>
          <a:lstStyle/>
          <a:p>
            <a:endParaRPr lang="de-DE" dirty="0"/>
          </a:p>
        </p:txBody>
      </p:sp>
    </p:spTree>
    <p:extLst>
      <p:ext uri="{BB962C8B-B14F-4D97-AF65-F5344CB8AC3E}">
        <p14:creationId xmlns:p14="http://schemas.microsoft.com/office/powerpoint/2010/main" val="204430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4FA9133-BBF0-3B47-827D-B52183C18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CA6E1E7F-8548-3B42-9E77-CF9FF6558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A10863-C9C7-8D4A-9D98-D6A2A8071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225F9-7B45-AE46-95C8-A52D289F1208}" type="datetimeFigureOut">
              <a:rPr lang="de-DE" smtClean="0"/>
              <a:t>15.05.2024</a:t>
            </a:fld>
            <a:endParaRPr lang="de-DE"/>
          </a:p>
        </p:txBody>
      </p:sp>
      <p:sp>
        <p:nvSpPr>
          <p:cNvPr id="5" name="Fußzeilenplatzhalter 4">
            <a:extLst>
              <a:ext uri="{FF2B5EF4-FFF2-40B4-BE49-F238E27FC236}">
                <a16:creationId xmlns:a16="http://schemas.microsoft.com/office/drawing/2014/main" id="{1885B460-BB09-0C4E-8685-4B3E54DF6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92A7A2E-F21D-2649-A50B-B026209E7E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E5515-628D-454F-BB7A-148F14E3D204}" type="slidenum">
              <a:rPr lang="de-DE" smtClean="0"/>
              <a:t>‹#›</a:t>
            </a:fld>
            <a:endParaRPr lang="de-DE"/>
          </a:p>
        </p:txBody>
      </p:sp>
    </p:spTree>
    <p:extLst>
      <p:ext uri="{BB962C8B-B14F-4D97-AF65-F5344CB8AC3E}">
        <p14:creationId xmlns:p14="http://schemas.microsoft.com/office/powerpoint/2010/main" val="134368191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2" r:id="rId5"/>
    <p:sldLayoutId id="2147483662" r:id="rId6"/>
    <p:sldLayoutId id="2147483658" r:id="rId7"/>
    <p:sldLayoutId id="2147483659" r:id="rId8"/>
    <p:sldLayoutId id="2147483666" r:id="rId9"/>
    <p:sldLayoutId id="2147483665" r:id="rId10"/>
    <p:sldLayoutId id="2147483655" r:id="rId11"/>
    <p:sldLayoutId id="2147483663" r:id="rId12"/>
    <p:sldLayoutId id="2147483660" r:id="rId13"/>
    <p:sldLayoutId id="2147483661" r:id="rId14"/>
    <p:sldLayoutId id="2147483656" r:id="rId15"/>
    <p:sldLayoutId id="2147483667" r:id="rId16"/>
    <p:sldLayoutId id="2147483657" r:id="rId17"/>
    <p:sldLayoutId id="2147483664" r:id="rId18"/>
    <p:sldLayoutId id="21474837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541DF-9550-D656-9AA6-4B4BD6A80046}"/>
              </a:ext>
            </a:extLst>
          </p:cNvPr>
          <p:cNvSpPr>
            <a:spLocks noGrp="1"/>
          </p:cNvSpPr>
          <p:nvPr>
            <p:ph type="title"/>
          </p:nvPr>
        </p:nvSpPr>
        <p:spPr>
          <a:xfrm>
            <a:off x="455551" y="1887843"/>
            <a:ext cx="9606875" cy="1429414"/>
          </a:xfrm>
        </p:spPr>
        <p:txBody>
          <a:bodyPr>
            <a:normAutofit/>
          </a:bodyPr>
          <a:lstStyle/>
          <a:p>
            <a:r>
              <a:rPr lang="de-DE" sz="3200" dirty="0">
                <a:solidFill>
                  <a:srgbClr val="6F5248"/>
                </a:solidFill>
                <a:latin typeface="Helvetica"/>
              </a:rPr>
              <a:t>CALCULS DE RENTABILITÉ</a:t>
            </a:r>
            <a:br>
              <a:rPr lang="de-DE" sz="3200" dirty="0">
                <a:latin typeface="Helvetica" pitchFamily="2" charset="0"/>
              </a:rPr>
            </a:br>
            <a:endParaRPr lang="de-DE" sz="3200" dirty="0">
              <a:solidFill>
                <a:srgbClr val="6F5248"/>
              </a:solidFill>
              <a:latin typeface="Helvetica" pitchFamily="2" charset="0"/>
            </a:endParaRPr>
          </a:p>
        </p:txBody>
      </p:sp>
      <p:sp>
        <p:nvSpPr>
          <p:cNvPr id="6" name="Rechteck 5">
            <a:extLst>
              <a:ext uri="{FF2B5EF4-FFF2-40B4-BE49-F238E27FC236}">
                <a16:creationId xmlns:a16="http://schemas.microsoft.com/office/drawing/2014/main" id="{78995E9B-9BAA-A5E0-04C1-45EDE2F3CCF4}"/>
              </a:ext>
            </a:extLst>
          </p:cNvPr>
          <p:cNvSpPr/>
          <p:nvPr/>
        </p:nvSpPr>
        <p:spPr>
          <a:xfrm>
            <a:off x="266330" y="292963"/>
            <a:ext cx="1882066" cy="35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Person enthält.&#10;&#10;Automatisch generierte Beschreibung">
            <a:extLst>
              <a:ext uri="{FF2B5EF4-FFF2-40B4-BE49-F238E27FC236}">
                <a16:creationId xmlns:a16="http://schemas.microsoft.com/office/drawing/2014/main" id="{ACA733C1-87B5-5AFD-2E47-08077E3580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8101" y="-385680"/>
            <a:ext cx="4828838" cy="7243680"/>
          </a:xfrm>
          <a:prstGeom prst="rect">
            <a:avLst/>
          </a:prstGeom>
        </p:spPr>
      </p:pic>
      <p:pic>
        <p:nvPicPr>
          <p:cNvPr id="9" name="Grafik 7" descr="Ein Bild, das Text enthält.&#10;&#10;Automatisch generierte Beschreibung">
            <a:extLst>
              <a:ext uri="{FF2B5EF4-FFF2-40B4-BE49-F238E27FC236}">
                <a16:creationId xmlns:a16="http://schemas.microsoft.com/office/drawing/2014/main" id="{4242CCFA-AFF2-EFE7-FC06-3D1E34938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455551" y="292963"/>
            <a:ext cx="2575646" cy="829948"/>
          </a:xfrm>
          <a:prstGeom prst="rect">
            <a:avLst/>
          </a:prstGeom>
        </p:spPr>
      </p:pic>
    </p:spTree>
    <p:extLst>
      <p:ext uri="{BB962C8B-B14F-4D97-AF65-F5344CB8AC3E}">
        <p14:creationId xmlns:p14="http://schemas.microsoft.com/office/powerpoint/2010/main" val="9905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5B90-6375-B982-AEAA-4BEE2885A493}"/>
              </a:ext>
            </a:extLst>
          </p:cNvPr>
          <p:cNvSpPr>
            <a:spLocks noGrp="1"/>
          </p:cNvSpPr>
          <p:nvPr>
            <p:ph type="title"/>
          </p:nvPr>
        </p:nvSpPr>
        <p:spPr>
          <a:xfrm>
            <a:off x="584690" y="303624"/>
            <a:ext cx="6845919" cy="1429414"/>
          </a:xfrm>
        </p:spPr>
        <p:txBody>
          <a:bodyPr/>
          <a:lstStyle/>
          <a:p>
            <a:r>
              <a:rPr lang="fr-CA" spc="-151" dirty="0">
                <a:solidFill>
                  <a:srgbClr val="493935"/>
                </a:solidFill>
                <a:latin typeface="Helvetica"/>
              </a:rPr>
              <a:t>Survol des prix - services</a:t>
            </a:r>
          </a:p>
        </p:txBody>
      </p:sp>
      <p:graphicFrame>
        <p:nvGraphicFramePr>
          <p:cNvPr id="5" name="Objekt 4">
            <a:extLst>
              <a:ext uri="{FF2B5EF4-FFF2-40B4-BE49-F238E27FC236}">
                <a16:creationId xmlns:a16="http://schemas.microsoft.com/office/drawing/2014/main" id="{2035B68F-89E3-EA54-A69E-A260DE398A9C}"/>
              </a:ext>
            </a:extLst>
          </p:cNvPr>
          <p:cNvGraphicFramePr>
            <a:graphicFrameLocks noChangeAspect="1"/>
          </p:cNvGraphicFramePr>
          <p:nvPr>
            <p:extLst>
              <p:ext uri="{D42A27DB-BD31-4B8C-83A1-F6EECF244321}">
                <p14:modId xmlns:p14="http://schemas.microsoft.com/office/powerpoint/2010/main" val="3468400626"/>
              </p:ext>
            </p:extLst>
          </p:nvPr>
        </p:nvGraphicFramePr>
        <p:xfrm>
          <a:off x="660883" y="1872751"/>
          <a:ext cx="9005924" cy="3779104"/>
        </p:xfrm>
        <a:graphic>
          <a:graphicData uri="http://schemas.openxmlformats.org/presentationml/2006/ole">
            <mc:AlternateContent xmlns:mc="http://schemas.openxmlformats.org/markup-compatibility/2006">
              <mc:Choice xmlns:v="urn:schemas-microsoft-com:vml" Requires="v">
                <p:oleObj name="Worksheet" r:id="rId2" imgW="4562630" imgH="1914564" progId="Excel.Sheet.12">
                  <p:embed/>
                </p:oleObj>
              </mc:Choice>
              <mc:Fallback>
                <p:oleObj name="Worksheet" r:id="rId2" imgW="4562630" imgH="1914564" progId="Excel.Sheet.12">
                  <p:embed/>
                  <p:pic>
                    <p:nvPicPr>
                      <p:cNvPr id="7" name="Objekt 6">
                        <a:extLst>
                          <a:ext uri="{FF2B5EF4-FFF2-40B4-BE49-F238E27FC236}">
                            <a16:creationId xmlns:a16="http://schemas.microsoft.com/office/drawing/2014/main" id="{D3381829-C85F-474E-BEA0-B88A818FD393}"/>
                          </a:ext>
                        </a:extLst>
                      </p:cNvPr>
                      <p:cNvPicPr/>
                      <p:nvPr/>
                    </p:nvPicPr>
                    <p:blipFill>
                      <a:blip r:embed="rId3"/>
                      <a:stretch>
                        <a:fillRect/>
                      </a:stretch>
                    </p:blipFill>
                    <p:spPr>
                      <a:xfrm>
                        <a:off x="660883" y="1872751"/>
                        <a:ext cx="9005924" cy="3779104"/>
                      </a:xfrm>
                      <a:prstGeom prst="rect">
                        <a:avLst/>
                      </a:prstGeom>
                    </p:spPr>
                  </p:pic>
                </p:oleObj>
              </mc:Fallback>
            </mc:AlternateContent>
          </a:graphicData>
        </a:graphic>
      </p:graphicFrame>
      <p:pic>
        <p:nvPicPr>
          <p:cNvPr id="6" name="Grafik 5" descr="Ein Bild, das Text enthält.&#10;&#10;Automatisch generierte Beschreibung">
            <a:extLst>
              <a:ext uri="{FF2B5EF4-FFF2-40B4-BE49-F238E27FC236}">
                <a16:creationId xmlns:a16="http://schemas.microsoft.com/office/drawing/2014/main" id="{2E33EE67-AA66-74AE-9EC6-DEEACC026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graphicFrame>
        <p:nvGraphicFramePr>
          <p:cNvPr id="3" name="Table 6">
            <a:extLst>
              <a:ext uri="{FF2B5EF4-FFF2-40B4-BE49-F238E27FC236}">
                <a16:creationId xmlns:a16="http://schemas.microsoft.com/office/drawing/2014/main" id="{3BA85BDE-12BD-F76B-E3EF-B70F55CDED86}"/>
              </a:ext>
            </a:extLst>
          </p:cNvPr>
          <p:cNvGraphicFramePr>
            <a:graphicFrameLocks noGrp="1"/>
          </p:cNvGraphicFramePr>
          <p:nvPr>
            <p:extLst>
              <p:ext uri="{D42A27DB-BD31-4B8C-83A1-F6EECF244321}">
                <p14:modId xmlns:p14="http://schemas.microsoft.com/office/powerpoint/2010/main" val="2108380929"/>
              </p:ext>
            </p:extLst>
          </p:nvPr>
        </p:nvGraphicFramePr>
        <p:xfrm>
          <a:off x="646981" y="1854678"/>
          <a:ext cx="9002530" cy="3824495"/>
        </p:xfrm>
        <a:graphic>
          <a:graphicData uri="http://schemas.openxmlformats.org/drawingml/2006/table">
            <a:tbl>
              <a:tblPr firstRow="1" bandRow="1">
                <a:tableStyleId>{5C22544A-7EE6-4342-B048-85BDC9FD1C3A}</a:tableStyleId>
              </a:tblPr>
              <a:tblGrid>
                <a:gridCol w="4501265">
                  <a:extLst>
                    <a:ext uri="{9D8B030D-6E8A-4147-A177-3AD203B41FA5}">
                      <a16:colId xmlns:a16="http://schemas.microsoft.com/office/drawing/2014/main" val="2388181346"/>
                    </a:ext>
                  </a:extLst>
                </a:gridCol>
                <a:gridCol w="4501265">
                  <a:extLst>
                    <a:ext uri="{9D8B030D-6E8A-4147-A177-3AD203B41FA5}">
                      <a16:colId xmlns:a16="http://schemas.microsoft.com/office/drawing/2014/main" val="3653252033"/>
                    </a:ext>
                  </a:extLst>
                </a:gridCol>
              </a:tblGrid>
              <a:tr h="764899">
                <a:tc>
                  <a:txBody>
                    <a:bodyPr/>
                    <a:lstStyle/>
                    <a:p>
                      <a:r>
                        <a:rPr lang="fr-CA" sz="2500" noProof="0" dirty="0">
                          <a:solidFill>
                            <a:schemeClr val="tx1"/>
                          </a:solidFill>
                        </a:rPr>
                        <a:t>Service</a:t>
                      </a:r>
                    </a:p>
                  </a:txBody>
                  <a:tcPr>
                    <a:solidFill>
                      <a:schemeClr val="bg1"/>
                    </a:solidFill>
                  </a:tcPr>
                </a:tc>
                <a:tc>
                  <a:txBody>
                    <a:bodyPr/>
                    <a:lstStyle/>
                    <a:p>
                      <a:r>
                        <a:rPr lang="fr-CA" sz="2500" noProof="0" dirty="0">
                          <a:solidFill>
                            <a:schemeClr val="tx1"/>
                          </a:solidFill>
                        </a:rPr>
                        <a:t>Prix par service</a:t>
                      </a:r>
                    </a:p>
                  </a:txBody>
                  <a:tcPr>
                    <a:solidFill>
                      <a:schemeClr val="bg1"/>
                    </a:solidFill>
                  </a:tcPr>
                </a:tc>
                <a:extLst>
                  <a:ext uri="{0D108BD9-81ED-4DB2-BD59-A6C34878D82A}">
                    <a16:rowId xmlns:a16="http://schemas.microsoft.com/office/drawing/2014/main" val="192693059"/>
                  </a:ext>
                </a:extLst>
              </a:tr>
              <a:tr h="764899">
                <a:tc>
                  <a:txBody>
                    <a:bodyPr/>
                    <a:lstStyle/>
                    <a:p>
                      <a:r>
                        <a:rPr lang="fr-CA" sz="2200" noProof="0" dirty="0">
                          <a:solidFill>
                            <a:schemeClr val="tx1"/>
                          </a:solidFill>
                        </a:rPr>
                        <a:t>Teinture des sourcils</a:t>
                      </a:r>
                    </a:p>
                  </a:txBody>
                  <a:tcPr>
                    <a:solidFill>
                      <a:schemeClr val="bg1"/>
                    </a:solidFill>
                  </a:tcPr>
                </a:tc>
                <a:tc>
                  <a:txBody>
                    <a:bodyPr/>
                    <a:lstStyle/>
                    <a:p>
                      <a:r>
                        <a:rPr lang="fr-CA" sz="2200" noProof="0" dirty="0">
                          <a:solidFill>
                            <a:schemeClr val="tx1"/>
                          </a:solidFill>
                        </a:rPr>
                        <a:t>40 $ - 60 $</a:t>
                      </a:r>
                    </a:p>
                  </a:txBody>
                  <a:tcPr>
                    <a:solidFill>
                      <a:schemeClr val="bg1"/>
                    </a:solidFill>
                  </a:tcPr>
                </a:tc>
                <a:extLst>
                  <a:ext uri="{0D108BD9-81ED-4DB2-BD59-A6C34878D82A}">
                    <a16:rowId xmlns:a16="http://schemas.microsoft.com/office/drawing/2014/main" val="2404332216"/>
                  </a:ext>
                </a:extLst>
              </a:tr>
              <a:tr h="764899">
                <a:tc>
                  <a:txBody>
                    <a:bodyPr/>
                    <a:lstStyle/>
                    <a:p>
                      <a:r>
                        <a:rPr lang="fr-CA" sz="2200" noProof="0" dirty="0">
                          <a:solidFill>
                            <a:schemeClr val="tx1"/>
                          </a:solidFill>
                        </a:rPr>
                        <a:t>Teinture des cils</a:t>
                      </a:r>
                    </a:p>
                  </a:txBody>
                  <a:tcPr>
                    <a:solidFill>
                      <a:schemeClr val="bg1"/>
                    </a:solidFill>
                  </a:tcPr>
                </a:tc>
                <a:tc>
                  <a:txBody>
                    <a:bodyPr/>
                    <a:lstStyle/>
                    <a:p>
                      <a:r>
                        <a:rPr lang="fr-CA" sz="2200" noProof="0" dirty="0">
                          <a:solidFill>
                            <a:schemeClr val="tx1"/>
                          </a:solidFill>
                        </a:rPr>
                        <a:t>20 $ - 30 $</a:t>
                      </a:r>
                    </a:p>
                  </a:txBody>
                  <a:tcPr>
                    <a:solidFill>
                      <a:schemeClr val="bg1"/>
                    </a:solidFill>
                  </a:tcPr>
                </a:tc>
                <a:extLst>
                  <a:ext uri="{0D108BD9-81ED-4DB2-BD59-A6C34878D82A}">
                    <a16:rowId xmlns:a16="http://schemas.microsoft.com/office/drawing/2014/main" val="2222409695"/>
                  </a:ext>
                </a:extLst>
              </a:tr>
              <a:tr h="764899">
                <a:tc>
                  <a:txBody>
                    <a:bodyPr/>
                    <a:lstStyle/>
                    <a:p>
                      <a:r>
                        <a:rPr lang="fr-CA" sz="2200" noProof="0" dirty="0">
                          <a:solidFill>
                            <a:schemeClr val="tx1"/>
                          </a:solidFill>
                        </a:rPr>
                        <a:t>Teinture des sourcils et cils</a:t>
                      </a:r>
                    </a:p>
                  </a:txBody>
                  <a:tcPr>
                    <a:solidFill>
                      <a:schemeClr val="bg1"/>
                    </a:solidFill>
                  </a:tcPr>
                </a:tc>
                <a:tc>
                  <a:txBody>
                    <a:bodyPr/>
                    <a:lstStyle/>
                    <a:p>
                      <a:r>
                        <a:rPr lang="fr-CA" sz="2200" noProof="0" dirty="0">
                          <a:solidFill>
                            <a:schemeClr val="tx1"/>
                          </a:solidFill>
                        </a:rPr>
                        <a:t>50 $ - 80 $</a:t>
                      </a:r>
                    </a:p>
                  </a:txBody>
                  <a:tcPr>
                    <a:solidFill>
                      <a:schemeClr val="bg1"/>
                    </a:solidFill>
                  </a:tcPr>
                </a:tc>
                <a:extLst>
                  <a:ext uri="{0D108BD9-81ED-4DB2-BD59-A6C34878D82A}">
                    <a16:rowId xmlns:a16="http://schemas.microsoft.com/office/drawing/2014/main" val="300523490"/>
                  </a:ext>
                </a:extLst>
              </a:tr>
              <a:tr h="764899">
                <a:tc>
                  <a:txBody>
                    <a:bodyPr/>
                    <a:lstStyle/>
                    <a:p>
                      <a:r>
                        <a:rPr lang="fr-CA" sz="2200" noProof="0" dirty="0">
                          <a:solidFill>
                            <a:schemeClr val="tx1"/>
                          </a:solidFill>
                        </a:rPr>
                        <a:t>Lamination et teinture des sourcils</a:t>
                      </a:r>
                    </a:p>
                  </a:txBody>
                  <a:tcPr>
                    <a:solidFill>
                      <a:schemeClr val="bg1"/>
                    </a:solidFill>
                  </a:tcPr>
                </a:tc>
                <a:tc>
                  <a:txBody>
                    <a:bodyPr/>
                    <a:lstStyle/>
                    <a:p>
                      <a:r>
                        <a:rPr lang="fr-CA" sz="2200" noProof="0" dirty="0">
                          <a:solidFill>
                            <a:schemeClr val="tx1"/>
                          </a:solidFill>
                        </a:rPr>
                        <a:t>100 $ - 120 $</a:t>
                      </a:r>
                    </a:p>
                  </a:txBody>
                  <a:tcPr>
                    <a:solidFill>
                      <a:schemeClr val="bg1"/>
                    </a:solidFill>
                  </a:tcPr>
                </a:tc>
                <a:extLst>
                  <a:ext uri="{0D108BD9-81ED-4DB2-BD59-A6C34878D82A}">
                    <a16:rowId xmlns:a16="http://schemas.microsoft.com/office/drawing/2014/main" val="3704432207"/>
                  </a:ext>
                </a:extLst>
              </a:tr>
            </a:tbl>
          </a:graphicData>
        </a:graphic>
      </p:graphicFrame>
    </p:spTree>
    <p:extLst>
      <p:ext uri="{BB962C8B-B14F-4D97-AF65-F5344CB8AC3E}">
        <p14:creationId xmlns:p14="http://schemas.microsoft.com/office/powerpoint/2010/main" val="20068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809E95-BA9C-7ED8-2842-13054A268050}"/>
              </a:ext>
            </a:extLst>
          </p:cNvPr>
          <p:cNvSpPr>
            <a:spLocks noGrp="1"/>
          </p:cNvSpPr>
          <p:nvPr>
            <p:ph type="body" sz="quarter" idx="29"/>
          </p:nvPr>
        </p:nvSpPr>
        <p:spPr>
          <a:xfrm>
            <a:off x="603115" y="620649"/>
            <a:ext cx="9133068" cy="643947"/>
          </a:xfrm>
        </p:spPr>
        <p:txBody>
          <a:bodyPr vert="horz" wrap="square" lIns="91440" tIns="45720" rIns="91440" bIns="45720" rtlCol="0" anchor="t">
            <a:normAutofit lnSpcReduction="10000"/>
          </a:bodyPr>
          <a:lstStyle/>
          <a:p>
            <a:r>
              <a:rPr lang="fr-CA" dirty="0">
                <a:solidFill>
                  <a:srgbClr val="493935"/>
                </a:solidFill>
                <a:latin typeface="Helvetica"/>
              </a:rPr>
              <a:t>Calcul de rentabilité</a:t>
            </a:r>
            <a:endParaRPr lang="fr-CA" dirty="0">
              <a:solidFill>
                <a:srgbClr val="493935"/>
              </a:solidFill>
            </a:endParaRPr>
          </a:p>
        </p:txBody>
      </p:sp>
      <p:sp>
        <p:nvSpPr>
          <p:cNvPr id="9" name="Textplatzhalter 8">
            <a:extLst>
              <a:ext uri="{FF2B5EF4-FFF2-40B4-BE49-F238E27FC236}">
                <a16:creationId xmlns:a16="http://schemas.microsoft.com/office/drawing/2014/main" id="{D43A5F4E-8506-060E-A910-27015B26C08E}"/>
              </a:ext>
            </a:extLst>
          </p:cNvPr>
          <p:cNvSpPr>
            <a:spLocks noGrp="1"/>
          </p:cNvSpPr>
          <p:nvPr>
            <p:ph type="body" sz="quarter" idx="27"/>
          </p:nvPr>
        </p:nvSpPr>
        <p:spPr>
          <a:xfrm>
            <a:off x="603582" y="1931704"/>
            <a:ext cx="6143447" cy="2959891"/>
          </a:xfrm>
        </p:spPr>
        <p:txBody>
          <a:bodyPr vert="horz" lIns="91440" tIns="45720" rIns="91440" bIns="45720" rtlCol="0" anchor="t">
            <a:normAutofit/>
          </a:bodyPr>
          <a:lstStyle/>
          <a:p>
            <a:r>
              <a:rPr lang="fr-CA" sz="2000" dirty="0">
                <a:latin typeface="Helvetica Light"/>
              </a:rPr>
              <a:t>Veuillez noter que le nombre d’applications indiqué dans ces calculs sert de guide pour illustrer combien d’applications peuvent être réalisées avec un produit. Les nombres réels peuvent différer de ceux indiqués dans cette présentation puisque tout dépend de l’usage fait par le professionnel.</a:t>
            </a:r>
          </a:p>
        </p:txBody>
      </p:sp>
      <p:pic>
        <p:nvPicPr>
          <p:cNvPr id="47" name="Grafik 46" descr="Ein Bild, das Text, kosmetisch enthält.&#10;&#10;Automatisch generierte Beschreibung">
            <a:extLst>
              <a:ext uri="{FF2B5EF4-FFF2-40B4-BE49-F238E27FC236}">
                <a16:creationId xmlns:a16="http://schemas.microsoft.com/office/drawing/2014/main" id="{FB2C00EB-5FF8-B4D2-1769-497FD618D199}"/>
              </a:ext>
            </a:extLst>
          </p:cNvPr>
          <p:cNvPicPr>
            <a:picLocks noChangeAspect="1"/>
          </p:cNvPicPr>
          <p:nvPr/>
        </p:nvPicPr>
        <p:blipFill>
          <a:blip r:embed="rId3"/>
          <a:stretch>
            <a:fillRect/>
          </a:stretch>
        </p:blipFill>
        <p:spPr>
          <a:xfrm>
            <a:off x="7617714" y="-17351"/>
            <a:ext cx="4574286" cy="6858000"/>
          </a:xfrm>
          <a:prstGeom prst="rect">
            <a:avLst/>
          </a:prstGeom>
        </p:spPr>
      </p:pic>
    </p:spTree>
    <p:extLst>
      <p:ext uri="{BB962C8B-B14F-4D97-AF65-F5344CB8AC3E}">
        <p14:creationId xmlns:p14="http://schemas.microsoft.com/office/powerpoint/2010/main" val="170278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vert="eaVert" lIns="91440" tIns="45720" rIns="91440" bIns="45720" rtlCol="0" anchor="t">
            <a:normAutofit/>
          </a:bodyPr>
          <a:lstStyle/>
          <a:p>
            <a:r>
              <a:rPr lang="de-DE">
                <a:solidFill>
                  <a:srgbClr val="6F5248"/>
                </a:solidFill>
                <a:latin typeface="Helvetica Neue"/>
              </a:rPr>
              <a:t>Rentabilité</a:t>
            </a:r>
            <a:endParaRPr lang="de-DE" dirty="0">
              <a:solidFill>
                <a:srgbClr val="6F5248"/>
              </a:solidFill>
            </a:endParaRPr>
          </a:p>
        </p:txBody>
      </p:sp>
      <p:sp>
        <p:nvSpPr>
          <p:cNvPr id="6" name="Rechteck 5">
            <a:extLst>
              <a:ext uri="{FF2B5EF4-FFF2-40B4-BE49-F238E27FC236}">
                <a16:creationId xmlns:a16="http://schemas.microsoft.com/office/drawing/2014/main" id="{27FCA702-C05A-4D16-ACEC-77E55ABBC81A}"/>
              </a:ext>
            </a:extLst>
          </p:cNvPr>
          <p:cNvSpPr/>
          <p:nvPr/>
        </p:nvSpPr>
        <p:spPr>
          <a:xfrm>
            <a:off x="621436" y="1489344"/>
            <a:ext cx="10573305" cy="3902147"/>
          </a:xfrm>
          <a:prstGeom prst="rect">
            <a:avLst/>
          </a:prstGeom>
          <a:solidFill>
            <a:schemeClr val="bg1"/>
          </a:solidFill>
          <a:ln w="31750">
            <a:solidFill>
              <a:srgbClr val="6F5248"/>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fr-CA" sz="1800" b="1" i="0" u="none" strike="noStrike" kern="1200" cap="none" spc="0" normalizeH="0" baseline="0" noProof="0" dirty="0">
                <a:ln>
                  <a:noFill/>
                </a:ln>
                <a:solidFill>
                  <a:schemeClr val="tx1"/>
                </a:solidFill>
                <a:effectLst/>
                <a:uLnTx/>
                <a:uFillTx/>
                <a:latin typeface="Helvetica Neue Light"/>
              </a:rPr>
              <a:t>Service</a:t>
            </a:r>
            <a:r>
              <a:rPr lang="fr-CA" b="1" dirty="0">
                <a:solidFill>
                  <a:schemeClr val="tx1"/>
                </a:solidFill>
                <a:latin typeface="Helvetica Neue Light"/>
              </a:rPr>
              <a:t> </a:t>
            </a:r>
            <a:r>
              <a:rPr kumimoji="0" lang="fr-CA" sz="1800" b="1" i="0" u="none" strike="noStrike" kern="1200" cap="none" spc="0" normalizeH="0" baseline="0" noProof="0" dirty="0">
                <a:ln>
                  <a:noFill/>
                </a:ln>
                <a:solidFill>
                  <a:schemeClr val="tx1"/>
                </a:solidFill>
                <a:effectLst/>
                <a:uLnTx/>
                <a:uFillTx/>
                <a:latin typeface="Helvetica Neue Light"/>
              </a:rPr>
              <a:t>: ~</a:t>
            </a:r>
            <a:r>
              <a:rPr lang="fr-CA" b="1" dirty="0">
                <a:solidFill>
                  <a:schemeClr val="tx1"/>
                </a:solidFill>
                <a:latin typeface="Helvetica Neue Light"/>
              </a:rPr>
              <a:t>25 à 30</a:t>
            </a:r>
            <a:r>
              <a:rPr kumimoji="0" lang="fr-CA" sz="1800" b="1" i="0" u="none" strike="noStrike" kern="1200" cap="none" spc="0" normalizeH="0" baseline="0" noProof="0" dirty="0">
                <a:ln>
                  <a:noFill/>
                </a:ln>
                <a:solidFill>
                  <a:schemeClr val="tx1"/>
                </a:solidFill>
                <a:effectLst/>
                <a:uLnTx/>
                <a:uFillTx/>
                <a:latin typeface="Helvetica Neue Light"/>
              </a:rPr>
              <a:t> minutes</a:t>
            </a:r>
            <a:br>
              <a:rPr lang="fr-CA" sz="1800" b="1" i="0" u="none" strike="noStrike" kern="1200" cap="none" spc="0" normalizeH="0" baseline="0" noProof="0" dirty="0">
                <a:ln>
                  <a:noFill/>
                </a:ln>
                <a:solidFill>
                  <a:schemeClr val="tx1"/>
                </a:solidFill>
                <a:effectLst/>
                <a:uLnTx/>
                <a:uFillTx/>
                <a:latin typeface="Helvetica Neue Light" panose="02000403000000020004" pitchFamily="2" charset="0"/>
              </a:rPr>
            </a:br>
            <a:r>
              <a:rPr kumimoji="0" lang="fr-CA" sz="1800" b="1" i="0" u="none" strike="noStrike" kern="1200" cap="none" spc="0" normalizeH="0" baseline="0" noProof="0" dirty="0">
                <a:ln>
                  <a:noFill/>
                </a:ln>
                <a:solidFill>
                  <a:schemeClr val="tx1"/>
                </a:solidFill>
                <a:effectLst/>
                <a:uLnTx/>
                <a:uFillTx/>
                <a:latin typeface="Helvetica Neue Light"/>
              </a:rPr>
              <a:t>Revenu du salon : </a:t>
            </a:r>
            <a:r>
              <a:rPr lang="fr-CA" b="1" dirty="0">
                <a:solidFill>
                  <a:schemeClr val="tx1"/>
                </a:solidFill>
                <a:latin typeface="Helvetica Neue Light"/>
              </a:rPr>
              <a:t>40,00 $</a:t>
            </a:r>
            <a:endParaRPr lang="fr-CA" sz="1800" b="1"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8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algn="ctr">
              <a:defRPr/>
            </a:pPr>
            <a:r>
              <a:rPr kumimoji="0" lang="fr-CA" sz="1800" b="1" i="0" u="none" strike="noStrike" kern="1200" cap="none" spc="0" normalizeH="0" baseline="0" noProof="0" dirty="0">
                <a:ln>
                  <a:noFill/>
                </a:ln>
                <a:solidFill>
                  <a:schemeClr val="tx1"/>
                </a:solidFill>
                <a:effectLst/>
                <a:uLnTx/>
                <a:uFillTx/>
                <a:latin typeface="Helvetica Neue Light"/>
              </a:rPr>
              <a:t>Vous pouvez réaliser ~</a:t>
            </a:r>
            <a:r>
              <a:rPr lang="fr-CA" b="1" dirty="0">
                <a:solidFill>
                  <a:schemeClr val="tx1"/>
                </a:solidFill>
                <a:latin typeface="Helvetica Neue Light"/>
              </a:rPr>
              <a:t>15 à 20</a:t>
            </a:r>
            <a:r>
              <a:rPr kumimoji="0" lang="fr-CA" sz="1800" b="1" i="0" u="none" strike="noStrike" kern="1200" cap="none" spc="0" normalizeH="0" baseline="0" noProof="0" dirty="0">
                <a:ln>
                  <a:noFill/>
                </a:ln>
                <a:solidFill>
                  <a:schemeClr val="tx1"/>
                </a:solidFill>
                <a:effectLst/>
                <a:uLnTx/>
                <a:uFillTx/>
                <a:latin typeface="Helvetica Neue Light"/>
              </a:rPr>
              <a:t>* services de teinture avec un tube SEULEMENT!</a:t>
            </a:r>
            <a:endParaRPr lang="fr-CA" sz="1800" b="1" i="0" u="none" strike="noStrike" kern="1200" cap="none" spc="0" normalizeH="0" baseline="0" noProof="0" dirty="0">
              <a:ln>
                <a:noFill/>
              </a:ln>
              <a:solidFill>
                <a:schemeClr val="tx1"/>
              </a:solidFill>
              <a:effectLst/>
              <a:uLnTx/>
              <a:uFillTx/>
              <a:latin typeface="Helvetica Neue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chemeClr val="tx1"/>
                </a:solidFill>
                <a:effectLst/>
                <a:uLnTx/>
                <a:uFillTx/>
                <a:latin typeface="Helvetica Neue Light"/>
              </a:rPr>
              <a:t>Prix d'achat de salon :</a:t>
            </a:r>
            <a:endParaRPr lang="fr-CA" sz="1600" b="1"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apprêt intensifiant</a:t>
            </a:r>
            <a:r>
              <a:rPr lang="fr-CA" sz="1200" dirty="0">
                <a:solidFill>
                  <a:schemeClr val="tx1"/>
                </a:solidFill>
                <a:latin typeface="Helvetica Neue Light"/>
              </a:rPr>
              <a:t> </a:t>
            </a:r>
            <a:r>
              <a:rPr kumimoji="0" lang="fr-CA" sz="1200" b="0" i="0" u="none" strike="noStrike" kern="1200" cap="none" spc="0" normalizeH="0" baseline="0" noProof="0" dirty="0">
                <a:ln>
                  <a:noFill/>
                </a:ln>
                <a:solidFill>
                  <a:schemeClr val="tx1"/>
                </a:solidFill>
                <a:effectLst/>
                <a:uLnTx/>
                <a:uFillTx/>
                <a:latin typeface="Helvetica Neue Light"/>
              </a:rPr>
              <a:t>: </a:t>
            </a:r>
            <a:r>
              <a:rPr lang="fr-CA" sz="1200" dirty="0">
                <a:solidFill>
                  <a:schemeClr val="tx1"/>
                </a:solidFill>
                <a:latin typeface="Helvetica Neue Light"/>
              </a:rPr>
              <a:t>17,95 $                                  = </a:t>
            </a:r>
            <a:r>
              <a:rPr lang="fr-CA" sz="1200" dirty="0">
                <a:solidFill>
                  <a:schemeClr val="tx1"/>
                </a:solidFill>
                <a:latin typeface="Helvetica Neue Light"/>
                <a:ea typeface="+mn-lt"/>
                <a:cs typeface="+mn-lt"/>
              </a:rPr>
              <a:t>~15 à 20</a:t>
            </a:r>
            <a:r>
              <a:rPr kumimoji="0" lang="fr-CA" sz="1200" b="0" i="0" u="none" strike="noStrike" kern="1200" cap="none" spc="0" normalizeH="0" baseline="0" noProof="0" dirty="0">
                <a:ln>
                  <a:noFill/>
                </a:ln>
                <a:solidFill>
                  <a:schemeClr val="tx1"/>
                </a:solidFill>
                <a:effectLst/>
                <a:uLnTx/>
                <a:uFillTx/>
                <a:latin typeface="Helvetica Neue Light"/>
              </a:rPr>
              <a:t> 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base</a:t>
            </a:r>
            <a:r>
              <a:rPr kumimoji="0" lang="fr-CA" sz="1200" b="0" i="0" u="none" strike="noStrike" kern="1200" cap="none" spc="0" normalizeH="0" baseline="0" noProof="0" dirty="0">
                <a:ln>
                  <a:noFill/>
                </a:ln>
                <a:solidFill>
                  <a:schemeClr val="tx1"/>
                </a:solidFill>
                <a:effectLst/>
                <a:uLnTx/>
                <a:uFillTx/>
                <a:latin typeface="Helvetica Neue Light"/>
              </a:rPr>
              <a:t> </a:t>
            </a:r>
            <a:r>
              <a:rPr lang="fr-CA" sz="1200" dirty="0">
                <a:solidFill>
                  <a:schemeClr val="tx1"/>
                </a:solidFill>
                <a:latin typeface="Helvetica Neue Light"/>
              </a:rPr>
              <a:t>gel </a:t>
            </a:r>
            <a:r>
              <a:rPr kumimoji="0" lang="fr-CA" sz="1200" b="0" i="0" u="none" strike="noStrike" kern="1200" cap="none" spc="0" normalizeH="0" baseline="0" noProof="0" dirty="0">
                <a:ln>
                  <a:noFill/>
                </a:ln>
                <a:solidFill>
                  <a:schemeClr val="tx1"/>
                </a:solidFill>
                <a:effectLst/>
                <a:uLnTx/>
                <a:uFillTx/>
                <a:latin typeface="Helvetica Neue Light"/>
              </a:rPr>
              <a:t>: 17,95 </a:t>
            </a:r>
            <a:r>
              <a:rPr lang="fr-CA" sz="1200" dirty="0">
                <a:solidFill>
                  <a:schemeClr val="tx1"/>
                </a:solidFill>
                <a:latin typeface="Helvetica Neue Light"/>
              </a:rPr>
              <a:t>$                                                 = </a:t>
            </a:r>
            <a:r>
              <a:rPr lang="fr-CA" sz="1200" dirty="0">
                <a:solidFill>
                  <a:schemeClr val="tx1"/>
                </a:solidFill>
                <a:latin typeface="Helvetica Neue Light"/>
                <a:ea typeface="+mn-lt"/>
                <a:cs typeface="+mn-lt"/>
              </a:rPr>
              <a:t>~15</a:t>
            </a:r>
            <a:r>
              <a:rPr lang="fr-CA" sz="1200" dirty="0">
                <a:solidFill>
                  <a:schemeClr val="tx1"/>
                </a:solidFill>
                <a:latin typeface="Helvetica Neue Light"/>
                <a:ea typeface="Calibri"/>
                <a:cs typeface="Calibri"/>
              </a:rPr>
              <a:t> à 20</a:t>
            </a:r>
            <a:r>
              <a:rPr kumimoji="0" lang="fr-CA" sz="1200" b="0" i="0" u="none" strike="noStrike" kern="1200" cap="none" spc="0" normalizeH="0" baseline="0" noProof="0" dirty="0">
                <a:ln>
                  <a:noFill/>
                </a:ln>
                <a:solidFill>
                  <a:schemeClr val="tx1"/>
                </a:solidFill>
                <a:effectLst/>
                <a:uLnTx/>
                <a:uFillTx/>
                <a:latin typeface="Helvetica Neue Light"/>
              </a:rPr>
              <a:t> 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gel activateur</a:t>
            </a:r>
            <a:r>
              <a:rPr lang="fr-CA" sz="1200" dirty="0">
                <a:solidFill>
                  <a:schemeClr val="tx1"/>
                </a:solidFill>
                <a:latin typeface="Helvetica Neue Light"/>
              </a:rPr>
              <a:t> </a:t>
            </a:r>
            <a:r>
              <a:rPr kumimoji="0" lang="fr-CA" sz="1200" b="0" i="0" u="none" strike="noStrike" kern="1200" cap="none" spc="0" normalizeH="0" baseline="0" noProof="0" dirty="0">
                <a:ln>
                  <a:noFill/>
                </a:ln>
                <a:solidFill>
                  <a:schemeClr val="tx1"/>
                </a:solidFill>
                <a:effectLst/>
                <a:uLnTx/>
                <a:uFillTx/>
                <a:latin typeface="Helvetica Neue Light"/>
              </a:rPr>
              <a:t>: 31,95 </a:t>
            </a:r>
            <a:r>
              <a:rPr lang="fr-CA" sz="1200" dirty="0">
                <a:solidFill>
                  <a:schemeClr val="tx1"/>
                </a:solidFill>
                <a:latin typeface="Helvetica Neue Light"/>
              </a:rPr>
              <a:t>$                                         = </a:t>
            </a:r>
            <a:r>
              <a:rPr lang="fr-CA" sz="1200" dirty="0">
                <a:solidFill>
                  <a:schemeClr val="tx1"/>
                </a:solidFill>
                <a:latin typeface="Helvetica Neue Light"/>
                <a:ea typeface="+mn-lt"/>
                <a:cs typeface="+mn-lt"/>
              </a:rPr>
              <a:t>~15 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dissolvant</a:t>
            </a:r>
            <a:r>
              <a:rPr kumimoji="0" lang="fr-CA" sz="1200" b="0" i="0" u="none" strike="noStrike" kern="1200" cap="none" spc="0" normalizeH="0" baseline="0" noProof="0" dirty="0">
                <a:ln>
                  <a:noFill/>
                </a:ln>
                <a:solidFill>
                  <a:schemeClr val="tx1"/>
                </a:solidFill>
                <a:effectLst/>
                <a:uLnTx/>
                <a:uFillTx/>
                <a:latin typeface="Helvetica Neue Light"/>
              </a:rPr>
              <a:t> de teinture Intense </a:t>
            </a:r>
            <a:r>
              <a:rPr kumimoji="0" lang="fr-CA" sz="1200" b="0" i="0" u="none" strike="noStrike" kern="1200" cap="none" spc="0" normalizeH="0" baseline="0" noProof="0" dirty="0" err="1">
                <a:ln>
                  <a:noFill/>
                </a:ln>
                <a:solidFill>
                  <a:schemeClr val="tx1"/>
                </a:solidFill>
                <a:effectLst/>
                <a:uLnTx/>
                <a:uFillTx/>
                <a:latin typeface="Helvetica Neue Light"/>
              </a:rPr>
              <a:t>Brow</a:t>
            </a:r>
            <a:r>
              <a:rPr kumimoji="0" lang="fr-CA" sz="1200" b="0" i="0" u="none" strike="noStrike" kern="1200" cap="none" spc="0" normalizeH="0" baseline="0" noProof="0" dirty="0">
                <a:ln>
                  <a:noFill/>
                </a:ln>
                <a:solidFill>
                  <a:schemeClr val="tx1"/>
                </a:solidFill>
                <a:effectLst/>
                <a:uLnTx/>
                <a:uFillTx/>
                <a:latin typeface="Helvetica Neue Light"/>
              </a:rPr>
              <a:t>[n]s</a:t>
            </a:r>
            <a:r>
              <a:rPr lang="fr-CA" sz="1200" dirty="0">
                <a:solidFill>
                  <a:schemeClr val="tx1"/>
                </a:solidFill>
                <a:latin typeface="Helvetica Neue Light"/>
              </a:rPr>
              <a:t> : 32,95 $ = </a:t>
            </a:r>
            <a:r>
              <a:rPr lang="fr-CA" sz="1200" dirty="0">
                <a:solidFill>
                  <a:schemeClr val="tx1"/>
                </a:solidFill>
                <a:latin typeface="Helvetica Neue Light"/>
                <a:ea typeface="+mn-lt"/>
                <a:cs typeface="+mn-lt"/>
              </a:rPr>
              <a:t>~60 </a:t>
            </a:r>
            <a:r>
              <a:rPr lang="fr-CA" sz="1200" dirty="0">
                <a:solidFill>
                  <a:schemeClr val="tx1"/>
                </a:solidFill>
                <a:latin typeface="Helvetica Neue Light"/>
              </a:rPr>
              <a:t>applications</a:t>
            </a:r>
            <a:br>
              <a:rPr lang="fr-CA" sz="1200" b="0" i="0" u="none" strike="noStrike" kern="1200" cap="none" spc="0" normalizeH="0" baseline="0" noProof="0" dirty="0">
                <a:ln>
                  <a:noFill/>
                </a:ln>
                <a:effectLst/>
                <a:uLnTx/>
                <a:uFillTx/>
                <a:latin typeface="Helvetica Neue Light" panose="02000403000000020004" pitchFamily="2" charset="0"/>
              </a:rPr>
            </a:br>
            <a:r>
              <a:rPr kumimoji="0" lang="fr-CA" sz="1200" b="0" i="0" u="none" strike="noStrike" kern="1200" cap="none" spc="0" normalizeH="0" baseline="0" noProof="0" dirty="0">
                <a:ln>
                  <a:noFill/>
                </a:ln>
                <a:solidFill>
                  <a:schemeClr val="tx1"/>
                </a:solidFill>
                <a:effectLst/>
                <a:uLnTx/>
                <a:uFillTx/>
                <a:latin typeface="Helvetica Neue Light"/>
              </a:rPr>
              <a:t>= </a:t>
            </a:r>
            <a:r>
              <a:rPr kumimoji="0" lang="fr-CA" sz="1200" b="1" i="0" u="none" strike="noStrike" kern="1200" cap="none" spc="0" normalizeH="0" baseline="0" noProof="0" dirty="0">
                <a:ln>
                  <a:noFill/>
                </a:ln>
                <a:solidFill>
                  <a:schemeClr val="tx1"/>
                </a:solidFill>
                <a:effectLst/>
                <a:uLnTx/>
                <a:uFillTx/>
                <a:latin typeface="Helvetica Neue Light"/>
              </a:rPr>
              <a:t>Coût total : 100,80 $</a:t>
            </a:r>
            <a:endParaRPr lang="fr-CA" sz="1200" b="1" i="0" u="none" strike="noStrike" kern="1200" cap="none" spc="0" normalizeH="0" baseline="0" noProof="0" dirty="0">
              <a:ln>
                <a:noFill/>
              </a:ln>
              <a:solidFill>
                <a:schemeClr val="tx1"/>
              </a:solidFill>
              <a:effectLst/>
              <a:uLnTx/>
              <a:uFillTx/>
              <a:latin typeface="Helvetica Neue Light"/>
            </a:endParaRPr>
          </a:p>
        </p:txBody>
      </p:sp>
      <p:sp>
        <p:nvSpPr>
          <p:cNvPr id="17" name="Textfeld 16">
            <a:extLst>
              <a:ext uri="{FF2B5EF4-FFF2-40B4-BE49-F238E27FC236}">
                <a16:creationId xmlns:a16="http://schemas.microsoft.com/office/drawing/2014/main" id="{187B1510-EAAC-43B7-9F53-DC71B2DCA3FF}"/>
              </a:ext>
            </a:extLst>
          </p:cNvPr>
          <p:cNvSpPr txBox="1"/>
          <p:nvPr/>
        </p:nvSpPr>
        <p:spPr>
          <a:xfrm>
            <a:off x="2712805" y="2967335"/>
            <a:ext cx="5400540" cy="923330"/>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ü"/>
              <a:defRPr/>
            </a:pPr>
            <a:r>
              <a:rPr lang="fr-CA" dirty="0">
                <a:latin typeface="Helvetica Neue Light"/>
              </a:rPr>
              <a:t>Profit supplémentaire nécessitant peu d'effort</a:t>
            </a:r>
            <a:endParaRPr lang="fr-CA" sz="1800" b="0" i="0" u="none" strike="noStrike" kern="1200" cap="none" spc="0" normalizeH="0" baseline="0" noProof="0" dirty="0">
              <a:ln>
                <a:noFill/>
              </a:ln>
              <a:effectLst/>
              <a:uLnTx/>
              <a:uFillTx/>
              <a:latin typeface="Helvetica Neue Light" panose="02000403000000020004"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Satisfaction client accrue</a:t>
            </a:r>
            <a:endParaRPr lang="fr-CA" sz="1800" b="0" i="0" u="none" strike="noStrike" kern="1200" cap="none" spc="0" normalizeH="0" baseline="0" noProof="0" dirty="0">
              <a:ln>
                <a:noFill/>
              </a:ln>
              <a:effectLst/>
              <a:uLnTx/>
              <a:uFillTx/>
              <a:latin typeface="Helvetica Neue Ligh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Fidélité de la clientèle</a:t>
            </a:r>
            <a:endParaRPr lang="fr-CA" sz="1800" b="0" i="0" u="none" strike="noStrike" kern="1200" cap="none" spc="0" normalizeH="0" baseline="0" noProof="0" dirty="0">
              <a:ln>
                <a:noFill/>
              </a:ln>
              <a:effectLst/>
              <a:uLnTx/>
              <a:uFillTx/>
              <a:latin typeface="Helvetica Neue Light"/>
            </a:endParaRPr>
          </a:p>
        </p:txBody>
      </p:sp>
      <p:sp>
        <p:nvSpPr>
          <p:cNvPr id="19" name="Rechteck 18">
            <a:extLst>
              <a:ext uri="{FF2B5EF4-FFF2-40B4-BE49-F238E27FC236}">
                <a16:creationId xmlns:a16="http://schemas.microsoft.com/office/drawing/2014/main" id="{57E5B663-EC84-4780-A8A0-D30E6D1DCC84}"/>
              </a:ext>
            </a:extLst>
          </p:cNvPr>
          <p:cNvSpPr/>
          <p:nvPr/>
        </p:nvSpPr>
        <p:spPr>
          <a:xfrm>
            <a:off x="7879071" y="3088576"/>
            <a:ext cx="3164761" cy="1509791"/>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b="1" dirty="0">
                <a:solidFill>
                  <a:schemeClr val="tx1"/>
                </a:solidFill>
                <a:latin typeface="Helvetica Neue Light"/>
              </a:rPr>
              <a:t>Coût</a:t>
            </a:r>
            <a:r>
              <a:rPr kumimoji="0" lang="fr-CA" sz="1200" b="1" i="0" u="none" strike="noStrike" kern="1200" cap="none" spc="0" normalizeH="0" baseline="0" noProof="0" dirty="0">
                <a:ln>
                  <a:noFill/>
                </a:ln>
                <a:solidFill>
                  <a:schemeClr val="tx1"/>
                </a:solidFill>
                <a:effectLst/>
                <a:uLnTx/>
                <a:uFillTx/>
                <a:latin typeface="Helvetica Neue Light"/>
              </a:rPr>
              <a:t> par service (pour le salon) :</a:t>
            </a:r>
            <a:endParaRPr lang="fr-CA" sz="1200" b="1" i="0" u="none" strike="noStrike" kern="1200" cap="none" spc="0" normalizeH="0" baseline="0" noProof="0" dirty="0">
              <a:ln>
                <a:noFill/>
              </a:ln>
              <a:solidFill>
                <a:schemeClr val="tx1"/>
              </a:solidFill>
              <a:effectLst/>
              <a:uLnTx/>
              <a:uFillTx/>
              <a:latin typeface="Helvetica Neue Light"/>
            </a:endParaRPr>
          </a:p>
          <a:p>
            <a:pPr algn="ctr">
              <a:defRPr/>
            </a:pPr>
            <a:r>
              <a:rPr lang="fr-CA" sz="1100" dirty="0">
                <a:solidFill>
                  <a:schemeClr val="tx1"/>
                </a:solidFill>
                <a:latin typeface="Helvetica Neue Light"/>
              </a:rPr>
              <a:t>Apprêt</a:t>
            </a:r>
            <a:r>
              <a:rPr kumimoji="0" lang="fr-CA" sz="1100" b="0" i="0" u="none" strike="noStrike" kern="1200" cap="none" spc="0" normalizeH="0" baseline="0" noProof="0" dirty="0">
                <a:ln>
                  <a:noFill/>
                </a:ln>
                <a:solidFill>
                  <a:schemeClr val="tx1"/>
                </a:solidFill>
                <a:effectLst/>
                <a:uLnTx/>
                <a:uFillTx/>
                <a:latin typeface="Helvetica Neue Light"/>
              </a:rPr>
              <a:t> intensifiant</a:t>
            </a:r>
            <a:r>
              <a:rPr lang="fr-CA" sz="1100" dirty="0">
                <a:solidFill>
                  <a:schemeClr val="tx1"/>
                </a:solidFill>
                <a:latin typeface="Helvetica Neue Light"/>
              </a:rPr>
              <a:t> </a:t>
            </a:r>
            <a:r>
              <a:rPr kumimoji="0" lang="fr-CA" sz="1100" b="0" i="0" u="none" strike="noStrike" kern="1200" cap="none" spc="0" normalizeH="0" baseline="0" noProof="0" dirty="0">
                <a:ln>
                  <a:noFill/>
                </a:ln>
                <a:solidFill>
                  <a:schemeClr val="tx1"/>
                </a:solidFill>
                <a:effectLst/>
                <a:uLnTx/>
                <a:uFillTx/>
                <a:latin typeface="Helvetica Neue Light"/>
              </a:rPr>
              <a:t>: 1,20 $</a:t>
            </a:r>
            <a:br>
              <a:rPr lang="fr-CA" sz="1100" b="0" i="0" u="none" strike="noStrike" kern="1200" cap="none" spc="0" normalizeH="0" baseline="0" noProof="0" dirty="0">
                <a:ln>
                  <a:noFill/>
                </a:ln>
                <a:effectLst/>
                <a:uLnTx/>
                <a:uFillTx/>
                <a:latin typeface="Helvetica Neue Light" panose="02000403000000020004" pitchFamily="2" charset="0"/>
              </a:rPr>
            </a:br>
            <a:r>
              <a:rPr kumimoji="0" lang="fr-CA" sz="1100" b="0" i="0" u="none" strike="noStrike" kern="1200" cap="none" spc="0" normalizeH="0" baseline="0" noProof="0" dirty="0">
                <a:ln>
                  <a:noFill/>
                </a:ln>
                <a:solidFill>
                  <a:schemeClr val="tx1"/>
                </a:solidFill>
                <a:effectLst/>
                <a:uLnTx/>
                <a:uFillTx/>
                <a:latin typeface="Helvetica Neue Light"/>
              </a:rPr>
              <a:t>Base </a:t>
            </a:r>
            <a:r>
              <a:rPr lang="fr-CA" sz="1100" dirty="0">
                <a:solidFill>
                  <a:schemeClr val="tx1"/>
                </a:solidFill>
                <a:latin typeface="Helvetica Neue Light"/>
              </a:rPr>
              <a:t>gel </a:t>
            </a:r>
            <a:r>
              <a:rPr kumimoji="0" lang="fr-CA" sz="1100" b="0" i="0" u="none" strike="noStrike" kern="1200" cap="none" spc="0" normalizeH="0" baseline="0" noProof="0" dirty="0">
                <a:ln>
                  <a:noFill/>
                </a:ln>
                <a:solidFill>
                  <a:schemeClr val="tx1"/>
                </a:solidFill>
                <a:effectLst/>
                <a:uLnTx/>
                <a:uFillTx/>
                <a:latin typeface="Helvetica Neue Light"/>
              </a:rPr>
              <a:t>: 1,20 $</a:t>
            </a:r>
            <a:endParaRPr lang="fr-CA" sz="1100" b="0" i="0" u="none" strike="noStrike" kern="1200" cap="none" spc="0" normalizeH="0" baseline="0" noProof="0" dirty="0">
              <a:ln>
                <a:noFill/>
              </a:ln>
              <a:solidFill>
                <a:schemeClr val="tx1"/>
              </a:solidFill>
              <a:effectLst/>
              <a:uLnTx/>
              <a:uFillTx/>
              <a:latin typeface="Helvetica Neue Light"/>
            </a:endParaRPr>
          </a:p>
          <a:p>
            <a:pPr algn="ctr">
              <a:defRPr/>
            </a:pPr>
            <a:r>
              <a:rPr lang="fr-CA" sz="1100" dirty="0">
                <a:solidFill>
                  <a:schemeClr val="tx1"/>
                </a:solidFill>
                <a:latin typeface="Helvetica Neue Light"/>
              </a:rPr>
              <a:t>Gel</a:t>
            </a:r>
            <a:r>
              <a:rPr kumimoji="0" lang="fr-CA" sz="1100" b="0" i="0" u="none" strike="noStrike" kern="1200" cap="none" spc="0" normalizeH="0" baseline="0" noProof="0" dirty="0">
                <a:ln>
                  <a:noFill/>
                </a:ln>
                <a:solidFill>
                  <a:schemeClr val="tx1"/>
                </a:solidFill>
                <a:effectLst/>
                <a:uLnTx/>
                <a:uFillTx/>
                <a:latin typeface="Helvetica Neue Light"/>
              </a:rPr>
              <a:t> activateur</a:t>
            </a:r>
            <a:r>
              <a:rPr lang="fr-CA" sz="1100" dirty="0">
                <a:solidFill>
                  <a:schemeClr val="tx1"/>
                </a:solidFill>
                <a:latin typeface="Helvetica Neue Light"/>
              </a:rPr>
              <a:t> </a:t>
            </a:r>
            <a:r>
              <a:rPr kumimoji="0" lang="fr-CA" sz="1100" b="0" i="0" u="none" strike="noStrike" kern="1200" cap="none" spc="0" normalizeH="0" baseline="0" noProof="0" dirty="0">
                <a:ln>
                  <a:noFill/>
                </a:ln>
                <a:solidFill>
                  <a:schemeClr val="tx1"/>
                </a:solidFill>
                <a:effectLst/>
                <a:uLnTx/>
                <a:uFillTx/>
                <a:latin typeface="Helvetica Neue Light"/>
              </a:rPr>
              <a:t>: 2,13 $</a:t>
            </a:r>
            <a:endParaRPr lang="fr-CA" sz="1100" b="0"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schemeClr val="tx1"/>
                </a:solidFill>
                <a:effectLst/>
                <a:uLnTx/>
                <a:uFillTx/>
                <a:latin typeface="Helvetica Neue Light"/>
              </a:rPr>
              <a:t>Dissolvant de teinture </a:t>
            </a:r>
            <a:r>
              <a:rPr lang="fr-CA" sz="1100" dirty="0">
                <a:solidFill>
                  <a:schemeClr val="tx1"/>
                </a:solidFill>
                <a:latin typeface="Helvetica Neue Light"/>
              </a:rPr>
              <a:t>Intense </a:t>
            </a:r>
            <a:r>
              <a:rPr lang="fr-CA" sz="1100" dirty="0" err="1">
                <a:solidFill>
                  <a:schemeClr val="tx1"/>
                </a:solidFill>
                <a:latin typeface="Helvetica Neue Light"/>
              </a:rPr>
              <a:t>Brow</a:t>
            </a:r>
            <a:r>
              <a:rPr lang="fr-CA" sz="1100" dirty="0">
                <a:solidFill>
                  <a:schemeClr val="tx1"/>
                </a:solidFill>
                <a:latin typeface="Helvetica Neue Light"/>
              </a:rPr>
              <a:t>[n]s </a:t>
            </a:r>
            <a:r>
              <a:rPr kumimoji="0" lang="fr-CA" sz="1100" b="0" i="0" u="none" strike="noStrike" kern="1200" cap="none" spc="0" normalizeH="0" baseline="0" noProof="0" dirty="0">
                <a:ln>
                  <a:noFill/>
                </a:ln>
                <a:solidFill>
                  <a:schemeClr val="tx1"/>
                </a:solidFill>
                <a:effectLst/>
                <a:uLnTx/>
                <a:uFillTx/>
                <a:latin typeface="Helvetica Neue Light"/>
              </a:rPr>
              <a:t>: 0,55 $</a:t>
            </a:r>
            <a:endParaRPr lang="fr-CA" sz="1100" b="0"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1" u="none" strike="noStrike" kern="1200" cap="none" spc="0" normalizeH="0" baseline="0" noProof="0" dirty="0">
                <a:ln>
                  <a:noFill/>
                </a:ln>
                <a:solidFill>
                  <a:schemeClr val="tx1"/>
                </a:solidFill>
                <a:effectLst/>
                <a:uLnTx/>
                <a:uFillTx/>
                <a:latin typeface="Helvetica Neue Light"/>
              </a:rPr>
              <a:t>Coût total pour un traitement : </a:t>
            </a:r>
            <a:r>
              <a:rPr lang="fr-CA" sz="1200" b="1" i="1" dirty="0">
                <a:solidFill>
                  <a:schemeClr val="tx1"/>
                </a:solidFill>
                <a:latin typeface="Helvetica Neue Light"/>
              </a:rPr>
              <a:t>5,08 $</a:t>
            </a:r>
            <a:endParaRPr lang="fr-CA" sz="1200" b="1" i="1" u="none" strike="noStrike" kern="1200" cap="none" spc="0" normalizeH="0" baseline="0" noProof="0" dirty="0">
              <a:ln>
                <a:noFill/>
              </a:ln>
              <a:solidFill>
                <a:schemeClr val="tx1"/>
              </a:solidFill>
              <a:effectLst/>
              <a:uLnTx/>
              <a:uFillTx/>
              <a:latin typeface="Helvetica Neue Light"/>
            </a:endParaRP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6F5248"/>
          </a:solidFill>
          <a:ln>
            <a:solidFill>
              <a:srgbClr val="6F524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AU" sz="2400" b="1" i="0" u="none" strike="noStrike" kern="1200" cap="none" spc="0" normalizeH="0" baseline="0" noProof="0" dirty="0">
                <a:ln>
                  <a:noFill/>
                </a:ln>
                <a:effectLst/>
                <a:uLnTx/>
                <a:uFillTx/>
                <a:latin typeface="Helvetica Neue Light"/>
              </a:rPr>
              <a:t>Revenu avec un tube = 600</a:t>
            </a:r>
            <a:r>
              <a:rPr lang="en-AU" sz="2400" b="1" dirty="0">
                <a:latin typeface="Helvetica Neue Light"/>
              </a:rPr>
              <a:t> $</a:t>
            </a:r>
            <a:r>
              <a:rPr kumimoji="0" lang="en-AU" sz="2400" b="1" i="0" u="none" strike="noStrike" kern="1200" cap="none" spc="0" normalizeH="0" baseline="0" noProof="0" dirty="0">
                <a:ln>
                  <a:noFill/>
                </a:ln>
                <a:effectLst/>
                <a:uLnTx/>
                <a:uFillTx/>
                <a:latin typeface="Helvetica Neue Light"/>
              </a:rPr>
              <a:t> - </a:t>
            </a:r>
            <a:r>
              <a:rPr lang="en-AU" sz="2400" b="1" dirty="0">
                <a:latin typeface="Helvetica Neue Light"/>
              </a:rPr>
              <a:t>800 $</a:t>
            </a:r>
            <a:endParaRPr kumimoji="0" lang="en-AU" sz="2400" b="1" i="0" u="none" strike="noStrike" kern="1200" cap="none" spc="0" normalizeH="0" baseline="0" noProof="0" dirty="0">
              <a:ln>
                <a:noFill/>
              </a:ln>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Optimisez votre service en ajoutant des coussinets pour les yeux ou le baume de soin</a:t>
            </a: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8328491" cy="1429414"/>
          </a:xfrm>
        </p:spPr>
        <p:txBody>
          <a:bodyPr>
            <a:normAutofit/>
          </a:bodyPr>
          <a:lstStyle/>
          <a:p>
            <a:r>
              <a:rPr lang="fr-CA" sz="3200" dirty="0">
                <a:solidFill>
                  <a:srgbClr val="6F5248"/>
                </a:solidFill>
                <a:latin typeface="Helvetica"/>
              </a:rPr>
              <a:t>Service d'intensification des sourcils</a:t>
            </a:r>
            <a:endParaRPr lang="fr-CA" sz="3200" dirty="0">
              <a:solidFill>
                <a:srgbClr val="6F5248"/>
              </a:solidFill>
              <a:latin typeface="Helvetica" pitchFamily="2" charset="0"/>
            </a:endParaRP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02EA20CC-EEDE-C6E1-2E77-3AAB882850EF}"/>
              </a:ext>
            </a:extLst>
          </p:cNvPr>
          <p:cNvPicPr>
            <a:picLocks noChangeAspect="1"/>
          </p:cNvPicPr>
          <p:nvPr/>
        </p:nvPicPr>
        <p:blipFill rotWithShape="1">
          <a:blip r:embed="rId4"/>
          <a:srcRect l="32158" r="33507"/>
          <a:stretch/>
        </p:blipFill>
        <p:spPr>
          <a:xfrm>
            <a:off x="8382170" y="4178168"/>
            <a:ext cx="1108037" cy="2150937"/>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748DB5D-2A8C-B3B8-519C-4E6352583E4C}"/>
              </a:ext>
            </a:extLst>
          </p:cNvPr>
          <p:cNvPicPr>
            <a:picLocks noChangeAspect="1"/>
          </p:cNvPicPr>
          <p:nvPr/>
        </p:nvPicPr>
        <p:blipFill rotWithShape="1">
          <a:blip r:embed="rId6"/>
          <a:srcRect l="21364" r="30876"/>
          <a:stretch/>
        </p:blipFill>
        <p:spPr>
          <a:xfrm>
            <a:off x="9199599" y="4251412"/>
            <a:ext cx="1601210" cy="2234486"/>
          </a:xfrm>
          <a:prstGeom prst="rect">
            <a:avLst/>
          </a:prstGeom>
        </p:spPr>
      </p:pic>
      <p:sp>
        <p:nvSpPr>
          <p:cNvPr id="13" name="Textfeld 12">
            <a:extLst>
              <a:ext uri="{FF2B5EF4-FFF2-40B4-BE49-F238E27FC236}">
                <a16:creationId xmlns:a16="http://schemas.microsoft.com/office/drawing/2014/main" id="{EA604786-3AEA-BEB5-2933-FD742AE475DE}"/>
              </a:ext>
            </a:extLst>
          </p:cNvPr>
          <p:cNvSpPr txBox="1"/>
          <p:nvPr/>
        </p:nvSpPr>
        <p:spPr>
          <a:xfrm>
            <a:off x="680470" y="6485166"/>
            <a:ext cx="8673079" cy="215444"/>
          </a:xfrm>
          <a:prstGeom prst="rect">
            <a:avLst/>
          </a:prstGeom>
          <a:noFill/>
        </p:spPr>
        <p:txBody>
          <a:bodyPr wrap="square" lIns="91440" tIns="45720" rIns="91440" bIns="45720" rtlCol="0" anchor="t">
            <a:spAutoFit/>
          </a:bodyPr>
          <a:lstStyle/>
          <a:p>
            <a:r>
              <a:rPr lang="fr-CA" sz="800" dirty="0"/>
              <a:t>* Dépend de la quantité requise pour un service</a:t>
            </a:r>
          </a:p>
        </p:txBody>
      </p:sp>
    </p:spTree>
    <p:extLst>
      <p:ext uri="{BB962C8B-B14F-4D97-AF65-F5344CB8AC3E}">
        <p14:creationId xmlns:p14="http://schemas.microsoft.com/office/powerpoint/2010/main" val="99716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vert="eaVert" lIns="91440" tIns="45720" rIns="91440" bIns="45720" rtlCol="0" anchor="t">
            <a:normAutofit/>
          </a:bodyPr>
          <a:lstStyle/>
          <a:p>
            <a:r>
              <a:rPr lang="de-DE">
                <a:solidFill>
                  <a:srgbClr val="6F5248"/>
                </a:solidFill>
                <a:latin typeface="Helvetica Neue"/>
              </a:rPr>
              <a:t>Rentabilité</a:t>
            </a:r>
            <a:endParaRPr lang="de-DE" dirty="0">
              <a:solidFill>
                <a:srgbClr val="6F5248"/>
              </a:solidFill>
            </a:endParaRPr>
          </a:p>
        </p:txBody>
      </p:sp>
      <p:sp>
        <p:nvSpPr>
          <p:cNvPr id="6" name="Rechteck 5">
            <a:extLst>
              <a:ext uri="{FF2B5EF4-FFF2-40B4-BE49-F238E27FC236}">
                <a16:creationId xmlns:a16="http://schemas.microsoft.com/office/drawing/2014/main" id="{27FCA702-C05A-4D16-ACEC-77E55ABBC81A}"/>
              </a:ext>
            </a:extLst>
          </p:cNvPr>
          <p:cNvSpPr/>
          <p:nvPr/>
        </p:nvSpPr>
        <p:spPr>
          <a:xfrm>
            <a:off x="621436" y="1489344"/>
            <a:ext cx="10573305" cy="3902147"/>
          </a:xfrm>
          <a:prstGeom prst="rect">
            <a:avLst/>
          </a:prstGeom>
          <a:solidFill>
            <a:schemeClr val="bg1"/>
          </a:solidFill>
          <a:ln w="31750">
            <a:solidFill>
              <a:srgbClr val="6F5248"/>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fr-CA" sz="1800" b="1" i="0" u="none" strike="noStrike" kern="1200" cap="none" spc="0" normalizeH="0" baseline="0" noProof="0" dirty="0">
                <a:ln>
                  <a:noFill/>
                </a:ln>
                <a:solidFill>
                  <a:schemeClr val="tx1"/>
                </a:solidFill>
                <a:effectLst/>
                <a:uLnTx/>
                <a:uFillTx/>
                <a:latin typeface="Helvetica Neue Light"/>
              </a:rPr>
              <a:t>Service : ~15 à 20 minutes</a:t>
            </a:r>
            <a:br>
              <a:rPr lang="fr-CA" sz="1800" b="1" i="0" u="none" strike="noStrike" kern="1200" cap="none" spc="0" normalizeH="0" baseline="0" noProof="0" dirty="0">
                <a:ln>
                  <a:noFill/>
                </a:ln>
                <a:effectLst/>
                <a:uLnTx/>
                <a:uFillTx/>
                <a:latin typeface="Helvetica Neue Light" panose="02000403000000020004" pitchFamily="2" charset="0"/>
              </a:rPr>
            </a:br>
            <a:r>
              <a:rPr kumimoji="0" lang="fr-CA" sz="1800" b="1" i="0" u="none" strike="noStrike" kern="1200" cap="none" spc="0" normalizeH="0" baseline="0" noProof="0" dirty="0">
                <a:ln>
                  <a:noFill/>
                </a:ln>
                <a:solidFill>
                  <a:schemeClr val="tx1"/>
                </a:solidFill>
                <a:effectLst/>
                <a:uLnTx/>
                <a:uFillTx/>
                <a:latin typeface="Helvetica Neue Light"/>
              </a:rPr>
              <a:t>Revenu du salon : </a:t>
            </a:r>
            <a:r>
              <a:rPr lang="fr-CA" b="1" dirty="0">
                <a:solidFill>
                  <a:schemeClr val="tx1"/>
                </a:solidFill>
                <a:latin typeface="Helvetica Neue Light"/>
              </a:rPr>
              <a:t>20,00 $</a:t>
            </a:r>
            <a:endParaRPr lang="fr-CA" sz="1800" b="1"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8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algn="ctr">
              <a:defRPr/>
            </a:pPr>
            <a:r>
              <a:rPr kumimoji="0" lang="fr-CA" sz="1800" b="1" i="0" u="none" strike="noStrike" kern="1200" cap="none" spc="0" normalizeH="0" baseline="0" noProof="0" dirty="0">
                <a:ln>
                  <a:noFill/>
                </a:ln>
                <a:solidFill>
                  <a:schemeClr val="tx1"/>
                </a:solidFill>
                <a:effectLst/>
                <a:uLnTx/>
                <a:uFillTx/>
                <a:latin typeface="Helvetica Neue Light"/>
              </a:rPr>
              <a:t>Vous pouvez réaliser ~</a:t>
            </a:r>
            <a:r>
              <a:rPr lang="fr-CA" b="1" dirty="0">
                <a:solidFill>
                  <a:schemeClr val="tx1"/>
                </a:solidFill>
                <a:latin typeface="Helvetica Neue Light"/>
              </a:rPr>
              <a:t>15 à 20</a:t>
            </a:r>
            <a:r>
              <a:rPr kumimoji="0" lang="fr-CA" sz="1800" b="1" i="0" u="none" strike="noStrike" kern="1200" cap="none" spc="0" normalizeH="0" baseline="0" noProof="0" dirty="0">
                <a:ln>
                  <a:noFill/>
                </a:ln>
                <a:solidFill>
                  <a:schemeClr val="tx1"/>
                </a:solidFill>
                <a:effectLst/>
                <a:uLnTx/>
                <a:uFillTx/>
                <a:latin typeface="Helvetica Neue Light"/>
              </a:rPr>
              <a:t>* services de teinture avec un tube SEULEMENT!</a:t>
            </a:r>
            <a:endParaRPr lang="fr-CA" sz="1800" b="1" i="0" u="none" strike="noStrike" kern="1200" cap="none" spc="0" normalizeH="0" baseline="0" noProof="0" dirty="0">
              <a:ln>
                <a:noFill/>
              </a:ln>
              <a:solidFill>
                <a:schemeClr val="tx1"/>
              </a:solidFill>
              <a:effectLst/>
              <a:uLnTx/>
              <a:uFillTx/>
              <a:latin typeface="Helvetica Neue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chemeClr val="tx1"/>
                </a:solidFill>
                <a:effectLst/>
                <a:uLnTx/>
                <a:uFillTx/>
                <a:latin typeface="Helvetica Neue Light"/>
              </a:rPr>
              <a:t>Prix d'achat de salon :</a:t>
            </a:r>
            <a:endParaRPr lang="fr-CA" sz="1600" b="1"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base gel : </a:t>
            </a:r>
            <a:r>
              <a:rPr kumimoji="0" lang="fr-CA" sz="1200" b="0" i="0" u="none" strike="noStrike" kern="1200" cap="none" spc="0" normalizeH="0" baseline="0" noProof="0" dirty="0">
                <a:ln>
                  <a:noFill/>
                </a:ln>
                <a:solidFill>
                  <a:schemeClr val="tx1"/>
                </a:solidFill>
                <a:effectLst/>
                <a:uLnTx/>
                <a:uFillTx/>
                <a:latin typeface="Helvetica Neue Light"/>
              </a:rPr>
              <a:t>17,95</a:t>
            </a:r>
            <a:r>
              <a:rPr lang="fr-CA" sz="1200" dirty="0">
                <a:solidFill>
                  <a:schemeClr val="tx1"/>
                </a:solidFill>
                <a:latin typeface="Helvetica Neue Light"/>
              </a:rPr>
              <a:t> $                                                 = </a:t>
            </a:r>
            <a:r>
              <a:rPr lang="fr-CA" sz="1200" dirty="0">
                <a:solidFill>
                  <a:schemeClr val="tx1"/>
                </a:solidFill>
                <a:latin typeface="Helvetica Neue Light"/>
                <a:ea typeface="+mn-lt"/>
                <a:cs typeface="+mn-lt"/>
              </a:rPr>
              <a:t>~</a:t>
            </a:r>
            <a:r>
              <a:rPr lang="fr-CA" sz="1200" dirty="0">
                <a:solidFill>
                  <a:schemeClr val="tx1"/>
                </a:solidFill>
                <a:latin typeface="Helvetica Neue Light"/>
                <a:ea typeface="Calibri"/>
                <a:cs typeface="Calibri"/>
              </a:rPr>
              <a:t>15 à 20 </a:t>
            </a:r>
            <a:r>
              <a:rPr kumimoji="0" lang="fr-CA" sz="1200" b="0" i="0" u="none" strike="noStrike" kern="1200" cap="none" spc="0" normalizeH="0" baseline="0" noProof="0" dirty="0">
                <a:ln>
                  <a:noFill/>
                </a:ln>
                <a:solidFill>
                  <a:schemeClr val="tx1"/>
                </a:solidFill>
                <a:effectLst/>
                <a:uLnTx/>
                <a:uFillTx/>
                <a:latin typeface="Helvetica Neue Light"/>
              </a:rPr>
              <a:t>applications</a:t>
            </a:r>
            <a:endParaRPr lang="fr-CA" sz="1200" b="0" i="0" u="none" strike="noStrike" kern="1200" cap="none" spc="0" normalizeH="0" baseline="0" noProof="0" dirty="0">
              <a:ln>
                <a:noFill/>
              </a:ln>
              <a:solidFill>
                <a:schemeClr val="tx1"/>
              </a:solidFill>
              <a:effectLst/>
              <a:uLnTx/>
              <a:uFillTx/>
              <a:latin typeface="Helvetica Neue Light" panose="02000403000000020004" pitchFamily="2" charset="0"/>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gel activateur</a:t>
            </a:r>
            <a:r>
              <a:rPr lang="fr-CA" sz="1200" dirty="0">
                <a:solidFill>
                  <a:schemeClr val="tx1"/>
                </a:solidFill>
                <a:latin typeface="Helvetica Neue Light"/>
              </a:rPr>
              <a:t> </a:t>
            </a:r>
            <a:r>
              <a:rPr kumimoji="0" lang="fr-CA" sz="1200" b="0" i="0" u="none" strike="noStrike" kern="1200" cap="none" spc="0" normalizeH="0" baseline="0" noProof="0" dirty="0">
                <a:ln>
                  <a:noFill/>
                </a:ln>
                <a:solidFill>
                  <a:schemeClr val="tx1"/>
                </a:solidFill>
                <a:effectLst/>
                <a:uLnTx/>
                <a:uFillTx/>
                <a:latin typeface="Helvetica Neue Light"/>
              </a:rPr>
              <a:t>: 31,95 </a:t>
            </a:r>
            <a:r>
              <a:rPr lang="fr-CA" sz="1200" dirty="0">
                <a:solidFill>
                  <a:schemeClr val="tx1"/>
                </a:solidFill>
                <a:latin typeface="Helvetica Neue Light"/>
              </a:rPr>
              <a:t>$                                         = </a:t>
            </a:r>
            <a:r>
              <a:rPr lang="fr-CA" sz="1200" dirty="0">
                <a:solidFill>
                  <a:schemeClr val="tx1"/>
                </a:solidFill>
                <a:latin typeface="Helvetica Neue Light"/>
                <a:ea typeface="+mn-lt"/>
                <a:cs typeface="+mn-lt"/>
              </a:rPr>
              <a:t>~15 </a:t>
            </a:r>
            <a:r>
              <a:rPr kumimoji="0" lang="fr-CA" sz="1200" b="0" i="0" u="none" strike="noStrike" kern="1200" cap="none" spc="0" normalizeH="0" baseline="0" noProof="0" dirty="0">
                <a:ln>
                  <a:noFill/>
                </a:ln>
                <a:solidFill>
                  <a:schemeClr val="tx1"/>
                </a:solidFill>
                <a:effectLst/>
                <a:uLnTx/>
                <a:uFillTx/>
                <a:latin typeface="Helvetica Neue Light"/>
              </a:rPr>
              <a:t>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dissolvant</a:t>
            </a:r>
            <a:r>
              <a:rPr kumimoji="0" lang="fr-CA" sz="1200" b="0" i="0" u="none" strike="noStrike" kern="1200" cap="none" spc="0" normalizeH="0" baseline="0" noProof="0" dirty="0">
                <a:ln>
                  <a:noFill/>
                </a:ln>
                <a:solidFill>
                  <a:schemeClr val="tx1"/>
                </a:solidFill>
                <a:effectLst/>
                <a:uLnTx/>
                <a:uFillTx/>
                <a:latin typeface="Helvetica Neue Light"/>
              </a:rPr>
              <a:t> de teinture Intense </a:t>
            </a:r>
            <a:r>
              <a:rPr kumimoji="0" lang="fr-CA" sz="1200" b="0" i="0" u="none" strike="noStrike" kern="1200" cap="none" spc="0" normalizeH="0" baseline="0" noProof="0" dirty="0" err="1">
                <a:ln>
                  <a:noFill/>
                </a:ln>
                <a:solidFill>
                  <a:schemeClr val="tx1"/>
                </a:solidFill>
                <a:effectLst/>
                <a:uLnTx/>
                <a:uFillTx/>
                <a:latin typeface="Helvetica Neue Light"/>
              </a:rPr>
              <a:t>Brow</a:t>
            </a:r>
            <a:r>
              <a:rPr kumimoji="0" lang="fr-CA" sz="1200" b="0" i="0" u="none" strike="noStrike" kern="1200" cap="none" spc="0" normalizeH="0" baseline="0" noProof="0" dirty="0">
                <a:ln>
                  <a:noFill/>
                </a:ln>
                <a:solidFill>
                  <a:schemeClr val="tx1"/>
                </a:solidFill>
                <a:effectLst/>
                <a:uLnTx/>
                <a:uFillTx/>
                <a:latin typeface="Helvetica Neue Light"/>
              </a:rPr>
              <a:t>[n]s</a:t>
            </a:r>
            <a:r>
              <a:rPr lang="fr-CA" sz="1200" dirty="0">
                <a:solidFill>
                  <a:schemeClr val="tx1"/>
                </a:solidFill>
                <a:latin typeface="Helvetica Neue Light"/>
              </a:rPr>
              <a:t> : 32,95 $ = </a:t>
            </a:r>
            <a:r>
              <a:rPr lang="fr-CA" sz="1200" dirty="0">
                <a:solidFill>
                  <a:schemeClr val="tx1"/>
                </a:solidFill>
                <a:latin typeface="Helvetica Neue Light"/>
                <a:ea typeface="+mn-lt"/>
                <a:cs typeface="+mn-lt"/>
              </a:rPr>
              <a:t>~60</a:t>
            </a:r>
            <a:r>
              <a:rPr lang="fr-CA" sz="1200" dirty="0">
                <a:solidFill>
                  <a:schemeClr val="tx1"/>
                </a:solidFill>
                <a:latin typeface="Helvetica Neue Light"/>
              </a:rPr>
              <a:t> applications</a:t>
            </a:r>
            <a:br>
              <a:rPr lang="fr-CA" sz="1200" b="0" i="0" u="none" strike="noStrike" kern="1200" cap="none" spc="0" normalizeH="0" baseline="0" noProof="0" dirty="0">
                <a:ln>
                  <a:noFill/>
                </a:ln>
                <a:effectLst/>
                <a:uLnTx/>
                <a:uFillTx/>
                <a:latin typeface="Helvetica Neue Light" panose="02000403000000020004" pitchFamily="2" charset="0"/>
              </a:rPr>
            </a:br>
            <a:r>
              <a:rPr kumimoji="0" lang="fr-CA" sz="1200" b="0" i="0" u="none" strike="noStrike" kern="1200" cap="none" spc="0" normalizeH="0" baseline="0" noProof="0" dirty="0">
                <a:ln>
                  <a:noFill/>
                </a:ln>
                <a:solidFill>
                  <a:schemeClr val="tx1"/>
                </a:solidFill>
                <a:effectLst/>
                <a:uLnTx/>
                <a:uFillTx/>
                <a:latin typeface="Helvetica Neue Light"/>
              </a:rPr>
              <a:t>= </a:t>
            </a:r>
            <a:r>
              <a:rPr kumimoji="0" lang="fr-CA" sz="1200" b="1" i="0" u="none" strike="noStrike" kern="1200" cap="none" spc="0" normalizeH="0" baseline="0" noProof="0" dirty="0">
                <a:ln>
                  <a:noFill/>
                </a:ln>
                <a:solidFill>
                  <a:schemeClr val="tx1"/>
                </a:solidFill>
                <a:effectLst/>
                <a:uLnTx/>
                <a:uFillTx/>
                <a:latin typeface="Helvetica Neue Light"/>
              </a:rPr>
              <a:t>Coût total : </a:t>
            </a:r>
            <a:r>
              <a:rPr lang="fr-CA" sz="1200" b="1" dirty="0">
                <a:solidFill>
                  <a:schemeClr val="tx1"/>
                </a:solidFill>
                <a:latin typeface="Helvetica Neue Light"/>
              </a:rPr>
              <a:t>68,85 $</a:t>
            </a:r>
            <a:endParaRPr lang="fr-CA" sz="1200" b="1" i="0" u="none" strike="noStrike" kern="1200" cap="none" spc="0" normalizeH="0" baseline="0" noProof="0" dirty="0">
              <a:ln>
                <a:noFill/>
              </a:ln>
              <a:solidFill>
                <a:schemeClr val="tx1"/>
              </a:solidFill>
              <a:effectLst/>
              <a:uLnTx/>
              <a:uFillTx/>
              <a:latin typeface="Helvetica Neue Light"/>
            </a:endParaRPr>
          </a:p>
        </p:txBody>
      </p:sp>
      <p:sp>
        <p:nvSpPr>
          <p:cNvPr id="17" name="Textfeld 16">
            <a:extLst>
              <a:ext uri="{FF2B5EF4-FFF2-40B4-BE49-F238E27FC236}">
                <a16:creationId xmlns:a16="http://schemas.microsoft.com/office/drawing/2014/main" id="{187B1510-EAAC-43B7-9F53-DC71B2DCA3FF}"/>
              </a:ext>
            </a:extLst>
          </p:cNvPr>
          <p:cNvSpPr txBox="1"/>
          <p:nvPr/>
        </p:nvSpPr>
        <p:spPr>
          <a:xfrm>
            <a:off x="2784692" y="2895448"/>
            <a:ext cx="5127370" cy="923330"/>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ü"/>
              <a:defRPr/>
            </a:pPr>
            <a:r>
              <a:rPr lang="fr-CA" dirty="0">
                <a:latin typeface="Helvetica Neue Light"/>
              </a:rPr>
              <a:t>Profit supplémentaire nécessitant peu d'effort</a:t>
            </a:r>
            <a:endParaRPr lang="fr-CA" sz="1800" b="0" i="0" u="none" strike="noStrike" kern="1200" cap="none" spc="0" normalizeH="0" baseline="0" noProof="0" dirty="0">
              <a:ln>
                <a:noFill/>
              </a:ln>
              <a:effectLst/>
              <a:uLnTx/>
              <a:uFillTx/>
              <a:latin typeface="Helvetica Neue Ligh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Satisfaction client accrue</a:t>
            </a:r>
            <a:endParaRPr lang="fr-CA" sz="1800" b="0" i="0" u="none" strike="noStrike" kern="1200" cap="none" spc="0" normalizeH="0" baseline="0" noProof="0" dirty="0">
              <a:ln>
                <a:noFill/>
              </a:ln>
              <a:effectLst/>
              <a:uLnTx/>
              <a:uFillTx/>
              <a:latin typeface="Helvetica Neue Ligh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Fidélité de la clientèle</a:t>
            </a:r>
            <a:endParaRPr lang="fr-CA" sz="1800" b="0" i="0" u="none" strike="noStrike" kern="1200" cap="none" spc="0" normalizeH="0" baseline="0" noProof="0" dirty="0">
              <a:ln>
                <a:noFill/>
              </a:ln>
              <a:effectLst/>
              <a:uLnTx/>
              <a:uFillTx/>
              <a:latin typeface="Helvetica Neue Light"/>
            </a:endParaRPr>
          </a:p>
        </p:txBody>
      </p:sp>
      <p:sp>
        <p:nvSpPr>
          <p:cNvPr id="19" name="Rechteck 18">
            <a:extLst>
              <a:ext uri="{FF2B5EF4-FFF2-40B4-BE49-F238E27FC236}">
                <a16:creationId xmlns:a16="http://schemas.microsoft.com/office/drawing/2014/main" id="{57E5B663-EC84-4780-A8A0-D30E6D1DCC84}"/>
              </a:ext>
            </a:extLst>
          </p:cNvPr>
          <p:cNvSpPr/>
          <p:nvPr/>
        </p:nvSpPr>
        <p:spPr>
          <a:xfrm>
            <a:off x="7994090" y="3088576"/>
            <a:ext cx="3164761" cy="1509791"/>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b="1" dirty="0">
                <a:solidFill>
                  <a:schemeClr val="tx1"/>
                </a:solidFill>
                <a:latin typeface="Helvetica Neue Light"/>
              </a:rPr>
              <a:t>Coût</a:t>
            </a:r>
            <a:r>
              <a:rPr kumimoji="0" lang="fr-CA" sz="1200" b="1" i="0" u="none" strike="noStrike" kern="1200" cap="none" spc="0" normalizeH="0" baseline="0" noProof="0" dirty="0">
                <a:ln>
                  <a:noFill/>
                </a:ln>
                <a:solidFill>
                  <a:schemeClr val="tx1"/>
                </a:solidFill>
                <a:effectLst/>
                <a:uLnTx/>
                <a:uFillTx/>
                <a:latin typeface="Helvetica Neue Light"/>
              </a:rPr>
              <a:t> par service (pour le salon) :</a:t>
            </a:r>
            <a:endParaRPr lang="fr-CA" sz="1200" b="1" i="0" u="none" strike="noStrike" kern="1200" cap="none" spc="0" normalizeH="0" baseline="0" noProof="0" dirty="0">
              <a:ln>
                <a:noFill/>
              </a:ln>
              <a:solidFill>
                <a:schemeClr val="tx1"/>
              </a:solidFill>
              <a:effectLst/>
              <a:uLnTx/>
              <a:uFillTx/>
              <a:latin typeface="Helvetica Neue Light"/>
            </a:endParaRPr>
          </a:p>
          <a:p>
            <a:pPr algn="ctr">
              <a:defRPr/>
            </a:pPr>
            <a:br>
              <a:rPr lang="fr-CA" sz="1100" b="0" i="0" u="none" strike="noStrike" kern="1200" cap="none" spc="0" normalizeH="0" baseline="0" noProof="0" dirty="0">
                <a:ln>
                  <a:noFill/>
                </a:ln>
                <a:effectLst/>
                <a:uLnTx/>
                <a:uFillTx/>
                <a:latin typeface="Helvetica Neue Light" panose="02000403000000020004" pitchFamily="2" charset="0"/>
              </a:rPr>
            </a:br>
            <a:r>
              <a:rPr kumimoji="0" lang="fr-CA" sz="1100" b="0" i="0" u="none" strike="noStrike" kern="1200" cap="none" spc="0" normalizeH="0" baseline="0" noProof="0" dirty="0">
                <a:ln>
                  <a:noFill/>
                </a:ln>
                <a:solidFill>
                  <a:schemeClr val="tx1"/>
                </a:solidFill>
                <a:effectLst/>
                <a:uLnTx/>
                <a:uFillTx/>
                <a:latin typeface="Helvetica Neue Light"/>
              </a:rPr>
              <a:t>Base </a:t>
            </a:r>
            <a:r>
              <a:rPr lang="fr-CA" sz="1100" dirty="0">
                <a:solidFill>
                  <a:schemeClr val="tx1"/>
                </a:solidFill>
                <a:latin typeface="Helvetica Neue Light"/>
              </a:rPr>
              <a:t>gel </a:t>
            </a:r>
            <a:r>
              <a:rPr kumimoji="0" lang="fr-CA" sz="1100" b="0" i="0" u="none" strike="noStrike" kern="1200" cap="none" spc="0" normalizeH="0" baseline="0" noProof="0" dirty="0">
                <a:ln>
                  <a:noFill/>
                </a:ln>
                <a:solidFill>
                  <a:schemeClr val="tx1"/>
                </a:solidFill>
                <a:effectLst/>
                <a:uLnTx/>
                <a:uFillTx/>
                <a:latin typeface="Helvetica Neue Light"/>
              </a:rPr>
              <a:t>: 1,20 $</a:t>
            </a:r>
            <a:endParaRPr lang="fr-CA" sz="1100" b="0" i="0" u="none" strike="noStrike" kern="1200" cap="none" spc="0" normalizeH="0" baseline="0" noProof="0" dirty="0">
              <a:ln>
                <a:noFill/>
              </a:ln>
              <a:solidFill>
                <a:schemeClr val="tx1"/>
              </a:solidFill>
              <a:effectLst/>
              <a:uLnTx/>
              <a:uFillTx/>
              <a:latin typeface="Helvetica Neue Light"/>
            </a:endParaRPr>
          </a:p>
          <a:p>
            <a:pPr algn="ctr">
              <a:defRPr/>
            </a:pPr>
            <a:r>
              <a:rPr lang="fr-CA" sz="1100" dirty="0">
                <a:solidFill>
                  <a:schemeClr val="tx1"/>
                </a:solidFill>
                <a:latin typeface="Helvetica Neue Light"/>
              </a:rPr>
              <a:t>Gel</a:t>
            </a:r>
            <a:r>
              <a:rPr kumimoji="0" lang="fr-CA" sz="1100" b="0" i="0" u="none" strike="noStrike" kern="1200" cap="none" spc="0" normalizeH="0" baseline="0" noProof="0" dirty="0">
                <a:ln>
                  <a:noFill/>
                </a:ln>
                <a:solidFill>
                  <a:schemeClr val="tx1"/>
                </a:solidFill>
                <a:effectLst/>
                <a:uLnTx/>
                <a:uFillTx/>
                <a:latin typeface="Helvetica Neue Light"/>
              </a:rPr>
              <a:t> activateur</a:t>
            </a:r>
            <a:r>
              <a:rPr lang="fr-CA" sz="1100" dirty="0">
                <a:solidFill>
                  <a:schemeClr val="tx1"/>
                </a:solidFill>
                <a:latin typeface="Helvetica Neue Light"/>
              </a:rPr>
              <a:t> </a:t>
            </a:r>
            <a:r>
              <a:rPr kumimoji="0" lang="fr-CA" sz="1100" b="0" i="0" u="none" strike="noStrike" kern="1200" cap="none" spc="0" normalizeH="0" baseline="0" noProof="0" dirty="0">
                <a:ln>
                  <a:noFill/>
                </a:ln>
                <a:solidFill>
                  <a:schemeClr val="tx1"/>
                </a:solidFill>
                <a:effectLst/>
                <a:uLnTx/>
                <a:uFillTx/>
                <a:latin typeface="Helvetica Neue Light"/>
              </a:rPr>
              <a:t>: 2,13 $</a:t>
            </a:r>
            <a:endParaRPr lang="fr-CA" sz="1100" b="0"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schemeClr val="tx1"/>
                </a:solidFill>
                <a:effectLst/>
                <a:uLnTx/>
                <a:uFillTx/>
                <a:latin typeface="Helvetica Neue Light"/>
              </a:rPr>
              <a:t>Dissolvant de teinture </a:t>
            </a:r>
            <a:r>
              <a:rPr lang="fr-CA" sz="1100" dirty="0">
                <a:solidFill>
                  <a:schemeClr val="tx1"/>
                </a:solidFill>
                <a:latin typeface="Helvetica Neue Light"/>
              </a:rPr>
              <a:t>Intense </a:t>
            </a:r>
            <a:r>
              <a:rPr lang="fr-CA" sz="1100" dirty="0" err="1">
                <a:solidFill>
                  <a:schemeClr val="tx1"/>
                </a:solidFill>
                <a:latin typeface="Helvetica Neue Light"/>
              </a:rPr>
              <a:t>Brow</a:t>
            </a:r>
            <a:r>
              <a:rPr lang="fr-CA" sz="1100" dirty="0">
                <a:solidFill>
                  <a:schemeClr val="tx1"/>
                </a:solidFill>
                <a:latin typeface="Helvetica Neue Light"/>
              </a:rPr>
              <a:t>[n]s </a:t>
            </a:r>
            <a:r>
              <a:rPr kumimoji="0" lang="fr-CA" sz="1100" b="0" i="0" u="none" strike="noStrike" kern="1200" cap="none" spc="0" normalizeH="0" baseline="0" noProof="0" dirty="0">
                <a:ln>
                  <a:noFill/>
                </a:ln>
                <a:solidFill>
                  <a:schemeClr val="tx1"/>
                </a:solidFill>
                <a:effectLst/>
                <a:uLnTx/>
                <a:uFillTx/>
                <a:latin typeface="Helvetica Neue Light"/>
              </a:rPr>
              <a:t>: 0,55 $</a:t>
            </a:r>
            <a:endParaRPr lang="fr-CA" sz="1100" b="0"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algn="ctr">
              <a:defRPr/>
            </a:pPr>
            <a:r>
              <a:rPr kumimoji="0" lang="fr-CA" sz="1200" b="1" i="1" u="none" strike="noStrike" kern="1200" cap="none" spc="0" normalizeH="0" baseline="0" noProof="0" dirty="0">
                <a:ln>
                  <a:noFill/>
                </a:ln>
                <a:solidFill>
                  <a:schemeClr val="tx1"/>
                </a:solidFill>
                <a:effectLst/>
                <a:uLnTx/>
                <a:uFillTx/>
                <a:latin typeface="Helvetica Neue Light"/>
              </a:rPr>
              <a:t>Coût total pour un traitement : 2</a:t>
            </a:r>
            <a:r>
              <a:rPr lang="fr-CA" sz="1200" b="1" i="1" dirty="0">
                <a:solidFill>
                  <a:schemeClr val="tx1"/>
                </a:solidFill>
                <a:latin typeface="Helvetica Neue Light"/>
              </a:rPr>
              <a:t>,95 $</a:t>
            </a:r>
            <a:endParaRPr lang="fr-CA" sz="1200" b="1" i="1" u="none" strike="noStrike" kern="1200" cap="none" spc="0" normalizeH="0" baseline="0" noProof="0" dirty="0">
              <a:ln>
                <a:noFill/>
              </a:ln>
              <a:solidFill>
                <a:schemeClr val="tx1"/>
              </a:solidFill>
              <a:effectLst/>
              <a:uLnTx/>
              <a:uFillTx/>
              <a:latin typeface="Helvetica Neue Light"/>
            </a:endParaRP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6F5248"/>
          </a:solidFill>
          <a:ln>
            <a:solidFill>
              <a:srgbClr val="6F524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AU" sz="2400" b="1" i="0" u="none" strike="noStrike" kern="1200" cap="none" spc="0" normalizeH="0" baseline="0" noProof="0">
                <a:ln>
                  <a:noFill/>
                </a:ln>
                <a:effectLst/>
                <a:uLnTx/>
                <a:uFillTx/>
                <a:latin typeface="Helvetica Neue Light"/>
              </a:rPr>
              <a:t>Revenu avec un tube = </a:t>
            </a:r>
            <a:r>
              <a:rPr lang="en-AU" sz="2400" b="1">
                <a:latin typeface="Helvetica Neue Light"/>
              </a:rPr>
              <a:t>300 </a:t>
            </a:r>
            <a:r>
              <a:rPr kumimoji="0" lang="en-AU" sz="2400" b="1" i="0" u="none" strike="noStrike" kern="1200" cap="none" spc="0" normalizeH="0" baseline="0" noProof="0">
                <a:ln>
                  <a:noFill/>
                </a:ln>
                <a:effectLst/>
                <a:uLnTx/>
                <a:uFillTx/>
                <a:latin typeface="Helvetica Neue Light"/>
              </a:rPr>
              <a:t>$ - 400 $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Helvetica Neue Light" panose="02000403000000020004" pitchFamily="2" charset="0"/>
                <a:ea typeface="+mn-ea"/>
                <a:cs typeface="+mn-cs"/>
              </a:rPr>
              <a:t>Optimisez votre service en ajoutant des coussinets pour les yeux ou le baume de soin</a:t>
            </a: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8328491" cy="1429414"/>
          </a:xfrm>
        </p:spPr>
        <p:txBody>
          <a:bodyPr>
            <a:normAutofit/>
          </a:bodyPr>
          <a:lstStyle/>
          <a:p>
            <a:r>
              <a:rPr lang="fr-CA" sz="3200" dirty="0">
                <a:solidFill>
                  <a:srgbClr val="6F5248"/>
                </a:solidFill>
                <a:latin typeface="Helvetica"/>
              </a:rPr>
              <a:t>Service d'intensification des cils</a:t>
            </a: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02EA20CC-EEDE-C6E1-2E77-3AAB882850EF}"/>
              </a:ext>
            </a:extLst>
          </p:cNvPr>
          <p:cNvPicPr>
            <a:picLocks noChangeAspect="1"/>
          </p:cNvPicPr>
          <p:nvPr/>
        </p:nvPicPr>
        <p:blipFill rotWithShape="1">
          <a:blip r:embed="rId4"/>
          <a:srcRect l="32158" r="33507"/>
          <a:stretch/>
        </p:blipFill>
        <p:spPr>
          <a:xfrm>
            <a:off x="8468434" y="4192545"/>
            <a:ext cx="1108037" cy="2150937"/>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748DB5D-2A8C-B3B8-519C-4E6352583E4C}"/>
              </a:ext>
            </a:extLst>
          </p:cNvPr>
          <p:cNvPicPr>
            <a:picLocks noChangeAspect="1"/>
          </p:cNvPicPr>
          <p:nvPr/>
        </p:nvPicPr>
        <p:blipFill rotWithShape="1">
          <a:blip r:embed="rId6"/>
          <a:srcRect l="21364" r="30876"/>
          <a:stretch/>
        </p:blipFill>
        <p:spPr>
          <a:xfrm>
            <a:off x="9142090" y="4251412"/>
            <a:ext cx="1601210" cy="2234486"/>
          </a:xfrm>
          <a:prstGeom prst="rect">
            <a:avLst/>
          </a:prstGeom>
        </p:spPr>
      </p:pic>
      <p:sp>
        <p:nvSpPr>
          <p:cNvPr id="13" name="Textfeld 12">
            <a:extLst>
              <a:ext uri="{FF2B5EF4-FFF2-40B4-BE49-F238E27FC236}">
                <a16:creationId xmlns:a16="http://schemas.microsoft.com/office/drawing/2014/main" id="{EA604786-3AEA-BEB5-2933-FD742AE475DE}"/>
              </a:ext>
            </a:extLst>
          </p:cNvPr>
          <p:cNvSpPr txBox="1"/>
          <p:nvPr/>
        </p:nvSpPr>
        <p:spPr>
          <a:xfrm>
            <a:off x="680470" y="6485166"/>
            <a:ext cx="8673079" cy="215444"/>
          </a:xfrm>
          <a:prstGeom prst="rect">
            <a:avLst/>
          </a:prstGeom>
          <a:noFill/>
        </p:spPr>
        <p:txBody>
          <a:bodyPr wrap="square" lIns="91440" tIns="45720" rIns="91440" bIns="45720" rtlCol="0" anchor="t">
            <a:spAutoFit/>
          </a:bodyPr>
          <a:lstStyle/>
          <a:p>
            <a:r>
              <a:rPr lang="fr-CA" sz="800" dirty="0">
                <a:ea typeface="+mn-lt"/>
                <a:cs typeface="+mn-lt"/>
              </a:rPr>
              <a:t>* Dépend de la quantité requise pour un service</a:t>
            </a:r>
            <a:endParaRPr lang="fr-CA" dirty="0">
              <a:ea typeface="+mn-lt"/>
              <a:cs typeface="+mn-lt"/>
            </a:endParaRPr>
          </a:p>
        </p:txBody>
      </p:sp>
    </p:spTree>
    <p:extLst>
      <p:ext uri="{BB962C8B-B14F-4D97-AF65-F5344CB8AC3E}">
        <p14:creationId xmlns:p14="http://schemas.microsoft.com/office/powerpoint/2010/main" val="388741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vert="eaVert" lIns="91440" tIns="45720" rIns="91440" bIns="45720" rtlCol="0" anchor="t">
            <a:normAutofit/>
          </a:bodyPr>
          <a:lstStyle/>
          <a:p>
            <a:r>
              <a:rPr lang="de-DE">
                <a:latin typeface="Helvetica Neue"/>
              </a:rPr>
              <a:t>Rentabilité</a:t>
            </a:r>
            <a:endParaRPr lang="de-DE" dirty="0"/>
          </a:p>
        </p:txBody>
      </p:sp>
      <p:sp>
        <p:nvSpPr>
          <p:cNvPr id="6" name="Rechteck 5">
            <a:extLst>
              <a:ext uri="{FF2B5EF4-FFF2-40B4-BE49-F238E27FC236}">
                <a16:creationId xmlns:a16="http://schemas.microsoft.com/office/drawing/2014/main" id="{27FCA702-C05A-4D16-ACEC-77E55ABBC81A}"/>
              </a:ext>
            </a:extLst>
          </p:cNvPr>
          <p:cNvSpPr/>
          <p:nvPr/>
        </p:nvSpPr>
        <p:spPr>
          <a:xfrm>
            <a:off x="621436" y="1477926"/>
            <a:ext cx="10573305" cy="4073020"/>
          </a:xfrm>
          <a:prstGeom prst="rect">
            <a:avLst/>
          </a:prstGeom>
          <a:solidFill>
            <a:schemeClr val="bg1"/>
          </a:solidFill>
          <a:ln w="31750">
            <a:solidFill>
              <a:srgbClr val="BA9682"/>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b="1" i="0" u="none" strike="noStrike" kern="1200" cap="none" spc="0" normalizeH="0" baseline="0" noProof="0" dirty="0">
              <a:ln>
                <a:noFill/>
              </a:ln>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chemeClr val="tx1"/>
                </a:solidFill>
                <a:effectLst/>
                <a:uLnTx/>
                <a:uFillTx/>
                <a:latin typeface="Helvetica Neue Light"/>
              </a:rPr>
              <a:t>Prix d'achat de salon :</a:t>
            </a:r>
            <a:endParaRPr lang="fr-CA" sz="1600" b="1" i="0" u="none" strike="noStrike" kern="1200" cap="none" spc="0" normalizeH="0" baseline="0" noProof="0" dirty="0">
              <a:ln>
                <a:noFill/>
              </a:ln>
              <a:solidFill>
                <a:schemeClr val="tx1"/>
              </a:solidFill>
              <a:effectLst/>
              <a:uLnTx/>
              <a:uFillTx/>
              <a:latin typeface="Helvetica Neue Light"/>
            </a:endParaRPr>
          </a:p>
          <a:p>
            <a:pPr>
              <a:defRPr/>
            </a:pPr>
            <a:r>
              <a:rPr kumimoji="0" lang="fr-CA" sz="1400" b="1" i="0" u="none" strike="noStrike" kern="1200" cap="none" spc="0" normalizeH="0" baseline="0" noProof="0" dirty="0">
                <a:ln>
                  <a:noFill/>
                </a:ln>
                <a:solidFill>
                  <a:schemeClr val="tx1"/>
                </a:solidFill>
                <a:effectLst/>
                <a:uLnTx/>
                <a:uFillTx/>
                <a:latin typeface="Helvetica Neue Light"/>
              </a:rPr>
              <a:t>1 </a:t>
            </a:r>
            <a:r>
              <a:rPr lang="fr-CA" sz="1400" b="1" dirty="0">
                <a:solidFill>
                  <a:schemeClr val="tx1"/>
                </a:solidFill>
                <a:latin typeface="Helvetica Neue Light"/>
              </a:rPr>
              <a:t>trousse</a:t>
            </a:r>
            <a:r>
              <a:rPr kumimoji="0" lang="fr-CA" sz="1400" b="1" i="0" u="none" strike="noStrike" kern="1200" cap="none" spc="0" normalizeH="0" baseline="0" noProof="0" dirty="0">
                <a:ln>
                  <a:noFill/>
                </a:ln>
                <a:solidFill>
                  <a:schemeClr val="tx1"/>
                </a:solidFill>
                <a:effectLst/>
                <a:uLnTx/>
                <a:uFillTx/>
                <a:latin typeface="Helvetica Neue Light"/>
              </a:rPr>
              <a:t> = 60 applications</a:t>
            </a:r>
            <a:br>
              <a:rPr lang="fr-CA" sz="1400" b="1" i="0" u="none" strike="noStrike" kern="1200" cap="none" spc="0" normalizeH="0" baseline="0" noProof="0" dirty="0">
                <a:ln>
                  <a:noFill/>
                </a:ln>
                <a:effectLst/>
                <a:uLnTx/>
                <a:uFillTx/>
                <a:latin typeface="Helvetica Neue Light" panose="02000403000000020004" pitchFamily="2" charset="0"/>
              </a:rPr>
            </a:br>
            <a:r>
              <a:rPr kumimoji="0" lang="fr-CA" sz="1400" b="1" i="0" u="none" strike="noStrike" kern="1200" cap="none" spc="0" normalizeH="0" baseline="0" noProof="0" dirty="0">
                <a:ln>
                  <a:noFill/>
                </a:ln>
                <a:solidFill>
                  <a:schemeClr val="tx1"/>
                </a:solidFill>
                <a:effectLst/>
                <a:uLnTx/>
                <a:uFillTx/>
                <a:latin typeface="Helvetica Neue Light"/>
              </a:rPr>
              <a:t>= Coût total : </a:t>
            </a:r>
            <a:r>
              <a:rPr lang="fr-CA" sz="1400" b="1" dirty="0">
                <a:solidFill>
                  <a:schemeClr val="tx1"/>
                </a:solidFill>
                <a:latin typeface="Helvetica Neue Light"/>
              </a:rPr>
              <a:t>329,95 $</a:t>
            </a:r>
            <a:endParaRPr lang="fr-CA" sz="1400" b="1" i="0" u="none" strike="noStrike" kern="1200" cap="none" spc="0" normalizeH="0" baseline="0" noProof="0" dirty="0">
              <a:ln>
                <a:noFill/>
              </a:ln>
              <a:solidFill>
                <a:schemeClr val="tx1"/>
              </a:solidFill>
              <a:effectLst/>
              <a:uLnTx/>
              <a:uFillTx/>
              <a:latin typeface="Helvetica Neue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b="1" i="0" u="none" strike="noStrike" kern="1200" cap="none" spc="0" normalizeH="0" baseline="0" noProof="0" dirty="0">
              <a:ln>
                <a:noFill/>
              </a:ln>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b="1" dirty="0">
              <a:latin typeface="Helvetica Neue Light" panose="02000403000000020004" pitchFamily="2" charset="0"/>
            </a:endParaRPr>
          </a:p>
          <a:p>
            <a:pPr>
              <a:defRPr/>
            </a:pPr>
            <a:r>
              <a:rPr kumimoji="0" lang="fr-CA" sz="1200" b="1" i="0" u="none" strike="noStrike" kern="1200" cap="none" spc="0" normalizeH="0" baseline="0" noProof="0" dirty="0">
                <a:ln>
                  <a:noFill/>
                </a:ln>
                <a:solidFill>
                  <a:schemeClr val="tx1"/>
                </a:solidFill>
                <a:effectLst/>
                <a:uLnTx/>
                <a:uFillTx/>
                <a:latin typeface="Helvetica Neue Light"/>
              </a:rPr>
              <a:t>1 </a:t>
            </a:r>
            <a:r>
              <a:rPr lang="fr-CA" sz="1200" b="1" dirty="0">
                <a:solidFill>
                  <a:schemeClr val="tx1"/>
                </a:solidFill>
                <a:latin typeface="Helvetica Neue Light"/>
              </a:rPr>
              <a:t>trousse comprend : </a:t>
            </a:r>
            <a:endParaRPr lang="fr-CA" sz="1200" b="1" i="0" u="none" strike="noStrike" kern="1200" cap="none" spc="0" normalizeH="0" baseline="0" noProof="0" dirty="0">
              <a:ln>
                <a:noFill/>
              </a:ln>
              <a:solidFill>
                <a:schemeClr val="tx1"/>
              </a:solidFill>
              <a:effectLst/>
              <a:uLnTx/>
              <a:uFillTx/>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Helvetica Neue Light"/>
              </a:rPr>
              <a:t>1x traceur de sourcils</a:t>
            </a:r>
          </a:p>
          <a:p>
            <a:pPr>
              <a:defRPr/>
            </a:pPr>
            <a:r>
              <a:rPr kumimoji="0" lang="fr-CA" sz="1200" i="0" u="none" strike="noStrike" kern="1200" cap="none" spc="0" normalizeH="0" baseline="0" noProof="0" dirty="0">
                <a:ln>
                  <a:noFill/>
                </a:ln>
                <a:solidFill>
                  <a:schemeClr val="tx1"/>
                </a:solidFill>
                <a:effectLst/>
                <a:uLnTx/>
                <a:uFillTx/>
                <a:latin typeface="Helvetica Neue Light"/>
              </a:rPr>
              <a:t>2x apprêt intensifiant </a:t>
            </a:r>
            <a:r>
              <a:rPr lang="fr-CA" sz="1200" dirty="0">
                <a:solidFill>
                  <a:schemeClr val="tx1"/>
                </a:solidFill>
                <a:latin typeface="Helvetica Neue Light"/>
              </a:rPr>
              <a:t>moyen 15 ml</a:t>
            </a:r>
          </a:p>
          <a:p>
            <a:pPr>
              <a:defRPr/>
            </a:pPr>
            <a:r>
              <a:rPr kumimoji="0" lang="fr-CA" sz="1200" i="0" u="none" strike="noStrike" kern="1200" cap="none" spc="0" normalizeH="0" baseline="0" noProof="0" dirty="0">
                <a:ln>
                  <a:noFill/>
                </a:ln>
                <a:solidFill>
                  <a:schemeClr val="tx1"/>
                </a:solidFill>
                <a:effectLst/>
                <a:uLnTx/>
                <a:uFillTx/>
                <a:latin typeface="Helvetica Neue Light"/>
              </a:rPr>
              <a:t>2x apprêt intensifiant</a:t>
            </a:r>
            <a:r>
              <a:rPr lang="fr-CA" sz="1200" dirty="0">
                <a:solidFill>
                  <a:schemeClr val="tx1"/>
                </a:solidFill>
                <a:latin typeface="Helvetica Neue Light"/>
              </a:rPr>
              <a:t> fort 15 ml</a:t>
            </a:r>
            <a:endParaRPr lang="fr-CA" sz="1200" i="0" u="none" strike="noStrike" kern="1200" cap="none" spc="0" normalizeH="0" baseline="0" noProof="0" dirty="0">
              <a:ln>
                <a:noFill/>
              </a:ln>
              <a:solidFill>
                <a:schemeClr val="tx1"/>
              </a:solidFill>
              <a:effectLst/>
              <a:uLnTx/>
              <a:uFillTx/>
              <a:latin typeface="Helvetica Neue Light"/>
            </a:endParaRPr>
          </a:p>
          <a:p>
            <a:pPr>
              <a:defRPr/>
            </a:pPr>
            <a:r>
              <a:rPr lang="fr-CA" sz="1200" dirty="0">
                <a:solidFill>
                  <a:schemeClr val="tx1"/>
                </a:solidFill>
                <a:latin typeface="Helvetica Neue Light"/>
              </a:rPr>
              <a:t>1x base gel brun cendré 15 ml</a:t>
            </a:r>
          </a:p>
          <a:p>
            <a:pPr>
              <a:defRPr/>
            </a:pPr>
            <a:r>
              <a:rPr kumimoji="0" lang="fr-CA" sz="120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base gel brun chocolat 15 ml</a:t>
            </a:r>
            <a:endParaRPr lang="fr-CA" sz="1200" i="0" u="none" strike="noStrike" kern="1200" cap="none" spc="0" normalizeH="0" baseline="0" noProof="0" dirty="0">
              <a:ln>
                <a:noFill/>
              </a:ln>
              <a:solidFill>
                <a:schemeClr val="tx1"/>
              </a:solidFill>
              <a:effectLst/>
              <a:uLnTx/>
              <a:uFillTx/>
              <a:latin typeface="Helvetica Neue Light"/>
            </a:endParaRPr>
          </a:p>
          <a:p>
            <a:pPr>
              <a:defRPr/>
            </a:pPr>
            <a:r>
              <a:rPr lang="fr-CA" sz="1200" dirty="0">
                <a:solidFill>
                  <a:schemeClr val="tx1"/>
                </a:solidFill>
                <a:latin typeface="Helvetica Neue Light"/>
              </a:rPr>
              <a:t>1x base gel brun foncé 15 ml</a:t>
            </a:r>
          </a:p>
          <a:p>
            <a:pPr>
              <a:defRPr/>
            </a:pPr>
            <a:r>
              <a:rPr kumimoji="0" lang="fr-CA" sz="120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base gel brun noir 15 ml</a:t>
            </a:r>
            <a:endParaRPr lang="fr-CA" sz="1200" i="0" u="none" strike="noStrike" kern="1200" cap="none" spc="0" normalizeH="0" baseline="0" noProof="0" dirty="0">
              <a:ln>
                <a:noFill/>
              </a:ln>
              <a:solidFill>
                <a:schemeClr val="tx1"/>
              </a:solidFill>
              <a:effectLst/>
              <a:uLnTx/>
              <a:uFillTx/>
              <a:latin typeface="Helvetica Neue Light"/>
            </a:endParaRPr>
          </a:p>
          <a:p>
            <a:pPr>
              <a:defRPr/>
            </a:pPr>
            <a:r>
              <a:rPr lang="fr-CA" sz="1200" dirty="0">
                <a:solidFill>
                  <a:schemeClr val="tx1"/>
                </a:solidFill>
                <a:latin typeface="Helvetica Neue Light"/>
              </a:rPr>
              <a:t>4x gel activateur 15 ml</a:t>
            </a:r>
          </a:p>
          <a:p>
            <a:pPr>
              <a:defRPr/>
            </a:pPr>
            <a:r>
              <a:rPr kumimoji="0" lang="fr-CA" sz="120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dissolvant de teinture Intense Browns 150 ml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Helvetica Neue Light"/>
              </a:rPr>
              <a:t>2x pinceau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1"/>
                </a:solidFill>
                <a:effectLst/>
                <a:uLnTx/>
                <a:uFillTx/>
                <a:latin typeface="Helvetica Neue Light"/>
              </a:rPr>
              <a:t>2x </a:t>
            </a:r>
            <a:r>
              <a:rPr lang="fr-CA" sz="1200" dirty="0">
                <a:solidFill>
                  <a:schemeClr val="tx1"/>
                </a:solidFill>
                <a:latin typeface="Helvetica Neue Light"/>
              </a:rPr>
              <a:t>récipient</a:t>
            </a:r>
            <a:endParaRPr lang="fr-CA" sz="1200" i="0" u="none" strike="noStrike" kern="1200" cap="none" spc="0" normalizeH="0" baseline="0" noProof="0" dirty="0">
              <a:ln>
                <a:noFill/>
              </a:ln>
              <a:solidFill>
                <a:schemeClr val="tx1"/>
              </a:solidFill>
              <a:effectLst/>
              <a:uLnTx/>
              <a:uFillTx/>
              <a:latin typeface="Helvetica Neue Light"/>
            </a:endParaRPr>
          </a:p>
        </p:txBody>
      </p:sp>
      <p:sp>
        <p:nvSpPr>
          <p:cNvPr id="17" name="Textfeld 16">
            <a:extLst>
              <a:ext uri="{FF2B5EF4-FFF2-40B4-BE49-F238E27FC236}">
                <a16:creationId xmlns:a16="http://schemas.microsoft.com/office/drawing/2014/main" id="{187B1510-EAAC-43B7-9F53-DC71B2DCA3FF}"/>
              </a:ext>
            </a:extLst>
          </p:cNvPr>
          <p:cNvSpPr txBox="1"/>
          <p:nvPr/>
        </p:nvSpPr>
        <p:spPr>
          <a:xfrm>
            <a:off x="4078654" y="3087927"/>
            <a:ext cx="4034691" cy="36933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p:txBody>
      </p:sp>
      <p:sp>
        <p:nvSpPr>
          <p:cNvPr id="19" name="Rechteck 18">
            <a:extLst>
              <a:ext uri="{FF2B5EF4-FFF2-40B4-BE49-F238E27FC236}">
                <a16:creationId xmlns:a16="http://schemas.microsoft.com/office/drawing/2014/main" id="{57E5B663-EC84-4780-A8A0-D30E6D1DCC84}"/>
              </a:ext>
            </a:extLst>
          </p:cNvPr>
          <p:cNvSpPr/>
          <p:nvPr/>
        </p:nvSpPr>
        <p:spPr>
          <a:xfrm>
            <a:off x="3278101" y="2541123"/>
            <a:ext cx="5345076" cy="736013"/>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Coût par service (pour le salon) :</a:t>
            </a:r>
            <a:r>
              <a:rPr lang="en-AU" sz="1200" dirty="0">
                <a:solidFill>
                  <a:prstClr val="black"/>
                </a:solidFill>
                <a:latin typeface="Helvetica Neue Light" panose="02000403000000020004" pitchFamily="2" charset="0"/>
              </a:rPr>
              <a:t> </a:t>
            </a:r>
            <a:r>
              <a:rPr kumimoji="0" lang="en-AU" sz="1200" b="1" i="1"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Coût total pour un traitement : 5,50 $</a:t>
            </a: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BA9682"/>
          </a:solidFill>
          <a:ln>
            <a:solidFill>
              <a:srgbClr val="BA968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fr-CA" sz="2400" b="1" i="0" u="none" strike="noStrike" kern="1200" cap="none" spc="0" normalizeH="0" baseline="0" noProof="0" dirty="0">
                <a:ln>
                  <a:noFill/>
                </a:ln>
                <a:effectLst/>
                <a:uLnTx/>
                <a:uFillTx/>
                <a:latin typeface="Helvetica Neue Light"/>
              </a:rPr>
              <a:t>Revenu avec une trousse = </a:t>
            </a:r>
            <a:r>
              <a:rPr lang="fr-CA" sz="2400" b="1" dirty="0">
                <a:latin typeface="Helvetica Neue Light"/>
              </a:rPr>
              <a:t>2400 </a:t>
            </a:r>
            <a:r>
              <a:rPr lang="en-AU" sz="2400" b="1" dirty="0">
                <a:latin typeface="Helvetica Neue Light"/>
              </a:rPr>
              <a:t>$</a:t>
            </a:r>
            <a:endParaRPr kumimoji="0" lang="en-AU" sz="2400" b="1" i="0" u="none" strike="noStrike" kern="1200" cap="none" spc="0" normalizeH="0" baseline="0" noProof="0" dirty="0">
              <a:ln>
                <a:noFill/>
              </a:ln>
              <a:effectLst/>
              <a:uLnTx/>
              <a:uFillTx/>
              <a:latin typeface="Helvetica Neue Light"/>
            </a:endParaRP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10731455" cy="1429414"/>
          </a:xfrm>
        </p:spPr>
        <p:txBody>
          <a:bodyPr>
            <a:normAutofit/>
          </a:bodyPr>
          <a:lstStyle/>
          <a:p>
            <a:r>
              <a:rPr lang="de-DE" sz="3200" dirty="0">
                <a:solidFill>
                  <a:srgbClr val="6F5248"/>
                </a:solidFill>
                <a:latin typeface="Helvetica"/>
              </a:rPr>
              <a:t> </a:t>
            </a:r>
            <a:r>
              <a:rPr lang="de-DE" sz="3200" dirty="0">
                <a:latin typeface="Helvetica Neue"/>
              </a:rPr>
              <a:t>TROUSSE PROFESSIONNELLE INTENSE BROW[N]S </a:t>
            </a:r>
            <a:endParaRPr lang="de-DE" sz="3200" dirty="0">
              <a:solidFill>
                <a:srgbClr val="6F5248"/>
              </a:solidFill>
              <a:latin typeface="Helvetica" pitchFamily="2" charset="0"/>
            </a:endParaRP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pic>
        <p:nvPicPr>
          <p:cNvPr id="9" name="Grafik 8" descr="Ein Bild, das Text, Visitenkarte enthält.&#10;&#10;Automatisch generierte Beschreibung">
            <a:extLst>
              <a:ext uri="{FF2B5EF4-FFF2-40B4-BE49-F238E27FC236}">
                <a16:creationId xmlns:a16="http://schemas.microsoft.com/office/drawing/2014/main" id="{47EC835C-5E23-B659-1149-2CDD3DD00547}"/>
              </a:ext>
            </a:extLst>
          </p:cNvPr>
          <p:cNvPicPr>
            <a:picLocks noChangeAspect="1"/>
          </p:cNvPicPr>
          <p:nvPr/>
        </p:nvPicPr>
        <p:blipFill rotWithShape="1">
          <a:blip r:embed="rId5"/>
          <a:srcRect l="24163" r="26197"/>
          <a:stretch/>
        </p:blipFill>
        <p:spPr>
          <a:xfrm>
            <a:off x="8015351" y="2030379"/>
            <a:ext cx="3206982" cy="4305948"/>
          </a:xfrm>
          <a:prstGeom prst="rect">
            <a:avLst/>
          </a:prstGeom>
        </p:spPr>
      </p:pic>
      <p:sp>
        <p:nvSpPr>
          <p:cNvPr id="10" name="Textfeld 9">
            <a:extLst>
              <a:ext uri="{FF2B5EF4-FFF2-40B4-BE49-F238E27FC236}">
                <a16:creationId xmlns:a16="http://schemas.microsoft.com/office/drawing/2014/main" id="{4A6E68BE-9309-94A8-15A1-589ED3ED7CE3}"/>
              </a:ext>
            </a:extLst>
          </p:cNvPr>
          <p:cNvSpPr txBox="1"/>
          <p:nvPr/>
        </p:nvSpPr>
        <p:spPr>
          <a:xfrm>
            <a:off x="2687859" y="1708793"/>
            <a:ext cx="6884996" cy="923330"/>
          </a:xfrm>
          <a:prstGeom prst="rect">
            <a:avLst/>
          </a:prstGeom>
          <a:noFill/>
        </p:spPr>
        <p:txBody>
          <a:bodyPr wrap="square" lIns="91440" tIns="45720" rIns="91440" bIns="45720" rtlCol="0" anchor="t">
            <a:spAutoFit/>
          </a:bodyPr>
          <a:lstStyle/>
          <a:p>
            <a:pPr algn="ctr">
              <a:defRPr/>
            </a:pPr>
            <a:r>
              <a:rPr kumimoji="0" lang="fr-CA" sz="1800" b="1" i="0" u="none" strike="noStrike" kern="1200" cap="none" spc="0" normalizeH="0" baseline="0" noProof="0" dirty="0">
                <a:ln>
                  <a:noFill/>
                </a:ln>
                <a:effectLst/>
                <a:uLnTx/>
                <a:uFillTx/>
                <a:latin typeface="Helvetica Neue Light"/>
              </a:rPr>
              <a:t>Service</a:t>
            </a:r>
            <a:r>
              <a:rPr lang="fr-CA" b="1" dirty="0">
                <a:latin typeface="Helvetica Neue Light"/>
              </a:rPr>
              <a:t> </a:t>
            </a:r>
            <a:r>
              <a:rPr kumimoji="0" lang="fr-CA" sz="1800" b="1" i="0" u="none" strike="noStrike" kern="1200" cap="none" spc="0" normalizeH="0" baseline="0" noProof="0" dirty="0">
                <a:ln>
                  <a:noFill/>
                </a:ln>
                <a:effectLst/>
                <a:uLnTx/>
                <a:uFillTx/>
                <a:latin typeface="Helvetica Neue Light"/>
              </a:rPr>
              <a:t>: ~25 à 30 minutes</a:t>
            </a:r>
            <a:endParaRPr lang="fr-CA" sz="1800" b="1" i="0" u="none" strike="noStrike" kern="1200" cap="none" spc="0" normalizeH="0" baseline="0" noProof="0" dirty="0">
              <a:ln>
                <a:noFill/>
              </a:ln>
              <a:effectLst/>
              <a:uLnTx/>
              <a:uFillTx/>
              <a:latin typeface="Helvetica Neue Light"/>
            </a:endParaRPr>
          </a:p>
          <a:p>
            <a:pPr algn="ctr">
              <a:defRPr/>
            </a:pPr>
            <a:r>
              <a:rPr kumimoji="0" lang="fr-CA" sz="1800" b="1" i="0" u="none" strike="noStrike" kern="1200" cap="none" spc="0" normalizeH="0" baseline="0" noProof="0" dirty="0">
                <a:ln>
                  <a:noFill/>
                </a:ln>
                <a:effectLst/>
                <a:uLnTx/>
                <a:uFillTx/>
                <a:latin typeface="Helvetica Neue Light"/>
              </a:rPr>
              <a:t>Vous pouvez réaliser ~</a:t>
            </a:r>
            <a:r>
              <a:rPr lang="fr-CA" b="1" dirty="0">
                <a:latin typeface="Helvetica Neue Light"/>
              </a:rPr>
              <a:t>60</a:t>
            </a:r>
            <a:r>
              <a:rPr kumimoji="0" lang="fr-CA" sz="1800" b="1" i="0" u="none" strike="noStrike" kern="1200" cap="none" spc="0" normalizeH="0" baseline="0" noProof="0" dirty="0">
                <a:ln>
                  <a:noFill/>
                </a:ln>
                <a:effectLst/>
                <a:uLnTx/>
                <a:uFillTx/>
                <a:latin typeface="Helvetica Neue Light"/>
              </a:rPr>
              <a:t> services de coloration</a:t>
            </a:r>
            <a:r>
              <a:rPr lang="fr-CA" b="1" dirty="0">
                <a:latin typeface="Helvetica Neue Light"/>
              </a:rPr>
              <a:t> </a:t>
            </a:r>
            <a:r>
              <a:rPr kumimoji="0" lang="fr-CA" sz="1800" b="1" i="0" u="none" strike="noStrike" kern="1200" cap="none" spc="0" normalizeH="0" baseline="0" noProof="0" dirty="0">
                <a:ln>
                  <a:noFill/>
                </a:ln>
                <a:effectLst/>
                <a:uLnTx/>
                <a:uFillTx/>
                <a:latin typeface="Helvetica Neue Light"/>
              </a:rPr>
              <a:t>avec</a:t>
            </a:r>
            <a:r>
              <a:rPr lang="fr-CA" b="1" dirty="0">
                <a:latin typeface="Helvetica Neue Light"/>
              </a:rPr>
              <a:t> une</a:t>
            </a:r>
            <a:r>
              <a:rPr kumimoji="0" lang="fr-CA" sz="1800" b="1" i="0" u="none" strike="noStrike" kern="1200" cap="none" spc="0" normalizeH="0" baseline="0" noProof="0" dirty="0">
                <a:ln>
                  <a:noFill/>
                </a:ln>
                <a:effectLst/>
                <a:uLnTx/>
                <a:uFillTx/>
                <a:latin typeface="Helvetica Neue Light"/>
              </a:rPr>
              <a:t> trousse SEULEMENT!</a:t>
            </a:r>
            <a:endParaRPr lang="fr-CA" sz="1800" b="1" i="0" u="none" strike="noStrike" kern="1200" cap="none" spc="0" normalizeH="0" baseline="0" noProof="0" dirty="0">
              <a:ln>
                <a:noFill/>
              </a:ln>
              <a:effectLst/>
              <a:uLnTx/>
              <a:uFillTx/>
              <a:latin typeface="Helvetica Neue Light"/>
            </a:endParaRPr>
          </a:p>
        </p:txBody>
      </p:sp>
      <p:sp>
        <p:nvSpPr>
          <p:cNvPr id="50" name="Textfeld 49">
            <a:extLst>
              <a:ext uri="{FF2B5EF4-FFF2-40B4-BE49-F238E27FC236}">
                <a16:creationId xmlns:a16="http://schemas.microsoft.com/office/drawing/2014/main" id="{78C1DCAF-1096-3787-CCC8-22B6E8C610DB}"/>
              </a:ext>
            </a:extLst>
          </p:cNvPr>
          <p:cNvSpPr txBox="1"/>
          <p:nvPr/>
        </p:nvSpPr>
        <p:spPr>
          <a:xfrm>
            <a:off x="3667460" y="3492507"/>
            <a:ext cx="5216511" cy="1200329"/>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ü"/>
              <a:defRPr/>
            </a:pPr>
            <a:r>
              <a:rPr lang="fr-CA" dirty="0">
                <a:latin typeface="Helvetica Neue Light"/>
              </a:rPr>
              <a:t>Outil parfait pour découvrir les Intense Browns</a:t>
            </a:r>
            <a:endParaRPr lang="fr-CA" sz="1800" b="0" i="0" u="none" strike="noStrike" kern="1200" cap="none" spc="0" normalizeH="0" baseline="0" noProof="0" dirty="0">
              <a:ln>
                <a:noFill/>
              </a:ln>
              <a:effectLst/>
              <a:uLnTx/>
              <a:uFillTx/>
              <a:latin typeface="Helvetica Neue Ligh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Profit supplémentaire nécessitant peu d'effort</a:t>
            </a:r>
            <a:endParaRPr lang="fr-CA" sz="1800" b="0" i="0" u="none" strike="noStrike" kern="1200" cap="none" spc="0" normalizeH="0" baseline="0" noProof="0" dirty="0">
              <a:ln>
                <a:noFill/>
              </a:ln>
              <a:effectLst/>
              <a:uLnTx/>
              <a:uFillTx/>
              <a:latin typeface="Helvetica Neue Ligh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Satisfaction client accrue</a:t>
            </a:r>
            <a:endParaRPr lang="fr-CA" sz="1800" b="0" i="0" u="none" strike="noStrike" kern="1200" cap="none" spc="0" normalizeH="0" baseline="0" noProof="0" dirty="0">
              <a:ln>
                <a:noFill/>
              </a:ln>
              <a:effectLst/>
              <a:uLnTx/>
              <a:uFillTx/>
              <a:latin typeface="Helvetica Neue Ligh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800" b="0" i="0" u="none" strike="noStrike" kern="1200" cap="none" spc="0" normalizeH="0" baseline="0" noProof="0" dirty="0">
                <a:ln>
                  <a:noFill/>
                </a:ln>
                <a:effectLst/>
                <a:uLnTx/>
                <a:uFillTx/>
                <a:latin typeface="Helvetica Neue Light"/>
              </a:rPr>
              <a:t>Fidélité de la clientèle</a:t>
            </a:r>
            <a:endParaRPr lang="fr-CA" sz="1800" b="0" i="0" u="none" strike="noStrike" kern="1200" cap="none" spc="0" normalizeH="0" baseline="0" noProof="0" dirty="0">
              <a:ln>
                <a:noFill/>
              </a:ln>
              <a:effectLst/>
              <a:uLnTx/>
              <a:uFillTx/>
              <a:latin typeface="Helvetica Neue Light"/>
            </a:endParaRPr>
          </a:p>
        </p:txBody>
      </p:sp>
      <p:sp>
        <p:nvSpPr>
          <p:cNvPr id="13" name="Textfeld 12">
            <a:extLst>
              <a:ext uri="{FF2B5EF4-FFF2-40B4-BE49-F238E27FC236}">
                <a16:creationId xmlns:a16="http://schemas.microsoft.com/office/drawing/2014/main" id="{6AD913C0-1797-14AC-7AF4-6B1EC619B89C}"/>
              </a:ext>
            </a:extLst>
          </p:cNvPr>
          <p:cNvSpPr txBox="1"/>
          <p:nvPr/>
        </p:nvSpPr>
        <p:spPr>
          <a:xfrm>
            <a:off x="680470" y="6485166"/>
            <a:ext cx="8673079" cy="215444"/>
          </a:xfrm>
          <a:prstGeom prst="rect">
            <a:avLst/>
          </a:prstGeom>
          <a:noFill/>
        </p:spPr>
        <p:txBody>
          <a:bodyPr wrap="square" lIns="91440" tIns="45720" rIns="91440" bIns="45720" rtlCol="0" anchor="t">
            <a:spAutoFit/>
          </a:bodyPr>
          <a:lstStyle/>
          <a:p>
            <a:r>
              <a:rPr lang="fr-CA" sz="800" dirty="0"/>
              <a:t>60 applications avec une trousse : 60 x 40 $ = 2400 $</a:t>
            </a:r>
          </a:p>
        </p:txBody>
      </p:sp>
    </p:spTree>
    <p:extLst>
      <p:ext uri="{BB962C8B-B14F-4D97-AF65-F5344CB8AC3E}">
        <p14:creationId xmlns:p14="http://schemas.microsoft.com/office/powerpoint/2010/main" val="210208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extplatzhalter 3">
            <a:extLst>
              <a:ext uri="{FF2B5EF4-FFF2-40B4-BE49-F238E27FC236}">
                <a16:creationId xmlns:a16="http://schemas.microsoft.com/office/drawing/2014/main" id="{38AA5C43-A72A-4A0A-9C5B-D4E4EBECE1AB}"/>
              </a:ext>
            </a:extLst>
          </p:cNvPr>
          <p:cNvSpPr>
            <a:spLocks noGrp="1"/>
          </p:cNvSpPr>
          <p:nvPr>
            <p:ph type="body" orient="vert" sz="quarter" idx="13"/>
          </p:nvPr>
        </p:nvSpPr>
        <p:spPr/>
        <p:txBody>
          <a:bodyPr vert="eaVert" lIns="91440" tIns="45720" rIns="91440" bIns="45720" rtlCol="0" anchor="t">
            <a:normAutofit/>
          </a:bodyPr>
          <a:lstStyle/>
          <a:p>
            <a:r>
              <a:rPr lang="de-DE">
                <a:solidFill>
                  <a:srgbClr val="6F5248"/>
                </a:solidFill>
                <a:latin typeface="Helvetica Neue"/>
              </a:rPr>
              <a:t>Rentabilité</a:t>
            </a:r>
            <a:endParaRPr lang="de-DE" dirty="0">
              <a:solidFill>
                <a:srgbClr val="6F5248"/>
              </a:solidFill>
            </a:endParaRPr>
          </a:p>
        </p:txBody>
      </p:sp>
      <p:sp>
        <p:nvSpPr>
          <p:cNvPr id="6" name="Rechteck 5">
            <a:extLst>
              <a:ext uri="{FF2B5EF4-FFF2-40B4-BE49-F238E27FC236}">
                <a16:creationId xmlns:a16="http://schemas.microsoft.com/office/drawing/2014/main" id="{27FCA702-C05A-4D16-ACEC-77E55ABBC81A}"/>
              </a:ext>
            </a:extLst>
          </p:cNvPr>
          <p:cNvSpPr/>
          <p:nvPr/>
        </p:nvSpPr>
        <p:spPr>
          <a:xfrm>
            <a:off x="621436" y="1489344"/>
            <a:ext cx="10573305" cy="3902147"/>
          </a:xfrm>
          <a:prstGeom prst="rect">
            <a:avLst/>
          </a:prstGeom>
          <a:solidFill>
            <a:schemeClr val="bg1"/>
          </a:solidFill>
          <a:ln w="31750">
            <a:solidFill>
              <a:srgbClr val="6F5248"/>
            </a:solidFill>
            <a:prstDash val="solid"/>
            <a:extLst>
              <a:ext uri="{C807C97D-BFC1-408E-A445-0C87EB9F89A2}">
                <ask:lineSketchStyleProps xmlns:ask="http://schemas.microsoft.com/office/drawing/2018/sketchyshapes" sd="1859265988">
                  <a:custGeom>
                    <a:avLst/>
                    <a:gdLst>
                      <a:gd name="connsiteX0" fmla="*/ 0 w 10573305"/>
                      <a:gd name="connsiteY0" fmla="*/ 0 h 3902147"/>
                      <a:gd name="connsiteX1" fmla="*/ 10573305 w 10573305"/>
                      <a:gd name="connsiteY1" fmla="*/ 0 h 3902147"/>
                      <a:gd name="connsiteX2" fmla="*/ 10573305 w 10573305"/>
                      <a:gd name="connsiteY2" fmla="*/ 3902147 h 3902147"/>
                      <a:gd name="connsiteX3" fmla="*/ 0 w 10573305"/>
                      <a:gd name="connsiteY3" fmla="*/ 3902147 h 3902147"/>
                      <a:gd name="connsiteX4" fmla="*/ 0 w 10573305"/>
                      <a:gd name="connsiteY4" fmla="*/ 0 h 390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305" h="3902147" fill="none" extrusionOk="0">
                        <a:moveTo>
                          <a:pt x="0" y="0"/>
                        </a:moveTo>
                        <a:cubicBezTo>
                          <a:pt x="3944562" y="133708"/>
                          <a:pt x="8194921" y="155728"/>
                          <a:pt x="10573305" y="0"/>
                        </a:cubicBezTo>
                        <a:cubicBezTo>
                          <a:pt x="10643111" y="771767"/>
                          <a:pt x="10731343" y="2313623"/>
                          <a:pt x="10573305" y="3902147"/>
                        </a:cubicBezTo>
                        <a:cubicBezTo>
                          <a:pt x="8301597" y="4052408"/>
                          <a:pt x="1099555" y="3895541"/>
                          <a:pt x="0" y="3902147"/>
                        </a:cubicBezTo>
                        <a:cubicBezTo>
                          <a:pt x="23625" y="1980673"/>
                          <a:pt x="169171" y="1268012"/>
                          <a:pt x="0" y="0"/>
                        </a:cubicBezTo>
                        <a:close/>
                      </a:path>
                      <a:path w="10573305" h="3902147" stroke="0" extrusionOk="0">
                        <a:moveTo>
                          <a:pt x="0" y="0"/>
                        </a:moveTo>
                        <a:cubicBezTo>
                          <a:pt x="2812755" y="-61806"/>
                          <a:pt x="6468814" y="-123387"/>
                          <a:pt x="10573305" y="0"/>
                        </a:cubicBezTo>
                        <a:cubicBezTo>
                          <a:pt x="10451959" y="1594361"/>
                          <a:pt x="10509364" y="2165075"/>
                          <a:pt x="10573305" y="3902147"/>
                        </a:cubicBezTo>
                        <a:cubicBezTo>
                          <a:pt x="6063689" y="3919873"/>
                          <a:pt x="1581348" y="4027066"/>
                          <a:pt x="0" y="3902147"/>
                        </a:cubicBezTo>
                        <a:cubicBezTo>
                          <a:pt x="92328" y="2879404"/>
                          <a:pt x="87001" y="11932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Service : </a:t>
            </a:r>
            <a:r>
              <a:rPr lang="en-CA" b="1" dirty="0">
                <a:solidFill>
                  <a:prstClr val="black"/>
                </a:solidFill>
                <a:latin typeface="Helvetica Neue Light" panose="02000403000000020004" pitchFamily="2" charset="0"/>
              </a:rPr>
              <a:t>~ 60 à 90 minutes</a:t>
            </a:r>
            <a:br>
              <a:rPr lang="en-CA" b="1" dirty="0">
                <a:solidFill>
                  <a:prstClr val="black"/>
                </a:solidFill>
                <a:latin typeface="Helvetica Neue Light" panose="02000403000000020004" pitchFamily="2" charset="0"/>
              </a:rPr>
            </a:br>
            <a:r>
              <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Revenu du salon : 100 $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algn="ctr">
              <a:defRPr/>
            </a:pPr>
            <a:r>
              <a:rPr kumimoji="0" lang="fr-CA" sz="1800" b="1" i="0" u="none" strike="noStrike" kern="1200" cap="none" spc="0" normalizeH="0" baseline="0" noProof="0" dirty="0">
                <a:ln>
                  <a:noFill/>
                </a:ln>
                <a:solidFill>
                  <a:schemeClr val="tx1"/>
                </a:solidFill>
                <a:effectLst/>
                <a:uLnTx/>
                <a:uFillTx/>
                <a:latin typeface="Helvetica Neue Light"/>
              </a:rPr>
              <a:t>Vous pouvez réaliser ~</a:t>
            </a:r>
            <a:r>
              <a:rPr lang="fr-CA" b="1" dirty="0">
                <a:solidFill>
                  <a:schemeClr val="tx1"/>
                </a:solidFill>
                <a:latin typeface="Helvetica Neue Light"/>
              </a:rPr>
              <a:t>15 à 20</a:t>
            </a:r>
            <a:r>
              <a:rPr kumimoji="0" lang="fr-CA" sz="1800" b="1" i="0" u="none" strike="noStrike" kern="1200" cap="none" spc="0" normalizeH="0" baseline="0" noProof="0" dirty="0">
                <a:ln>
                  <a:noFill/>
                </a:ln>
                <a:solidFill>
                  <a:schemeClr val="tx1"/>
                </a:solidFill>
                <a:effectLst/>
                <a:uLnTx/>
                <a:uFillTx/>
                <a:latin typeface="Helvetica Neue Light"/>
              </a:rPr>
              <a:t> services de teinture avec un tube SEULEMENT!</a:t>
            </a:r>
            <a:endParaRPr lang="fr-CA" sz="1800" b="1" i="0" u="none" strike="noStrike" kern="1200" cap="none" spc="0" normalizeH="0" baseline="0" noProof="0" dirty="0">
              <a:ln>
                <a:noFill/>
              </a:ln>
              <a:solidFill>
                <a:schemeClr val="tx1"/>
              </a:solidFill>
              <a:effectLst/>
              <a:uLnTx/>
              <a:uFillTx/>
              <a:latin typeface="Helvetica Neue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1" dirty="0">
              <a:solidFill>
                <a:prstClr val="black"/>
              </a:solidFill>
              <a:latin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tx1"/>
                </a:solidFill>
                <a:effectLst/>
                <a:uLnTx/>
                <a:uFillTx/>
                <a:latin typeface="Helvetica Neue Light"/>
              </a:rPr>
              <a:t>P</a:t>
            </a:r>
            <a:r>
              <a:rPr kumimoji="0" lang="fr-CA" sz="1600" b="1" i="0" u="none" strike="noStrike" kern="1200" cap="none" spc="0" normalizeH="0" baseline="0" noProof="0" dirty="0" err="1">
                <a:ln>
                  <a:noFill/>
                </a:ln>
                <a:solidFill>
                  <a:schemeClr val="tx1"/>
                </a:solidFill>
                <a:effectLst/>
                <a:uLnTx/>
                <a:uFillTx/>
                <a:latin typeface="Helvetica Neue Light"/>
              </a:rPr>
              <a:t>rix</a:t>
            </a:r>
            <a:r>
              <a:rPr kumimoji="0" lang="fr-CA" sz="1600" b="1" i="0" u="none" strike="noStrike" kern="1200" cap="none" spc="0" normalizeH="0" baseline="0" noProof="0" dirty="0">
                <a:ln>
                  <a:noFill/>
                </a:ln>
                <a:solidFill>
                  <a:schemeClr val="tx1"/>
                </a:solidFill>
                <a:effectLst/>
                <a:uLnTx/>
                <a:uFillTx/>
                <a:latin typeface="Helvetica Neue Light"/>
              </a:rPr>
              <a:t> d'achat de salon :</a:t>
            </a:r>
            <a:endParaRPr lang="fr-CA" sz="1600" b="1" i="0" u="none" strike="noStrike" kern="1200" cap="none" spc="0" normalizeH="0" baseline="0" noProof="0" dirty="0">
              <a:ln>
                <a:noFill/>
              </a:ln>
              <a:solidFill>
                <a:schemeClr val="tx1"/>
              </a:solidFill>
              <a:effectLst/>
              <a:uLnTx/>
              <a:uFillTx/>
              <a:latin typeface="Helvetica Neue Light"/>
            </a:endParaRPr>
          </a:p>
          <a:p>
            <a:pPr>
              <a:defRPr/>
            </a:pPr>
            <a:r>
              <a:rPr lang="fr-CA" sz="1200" dirty="0">
                <a:solidFill>
                  <a:schemeClr val="tx1"/>
                </a:solidFill>
                <a:latin typeface="Helvetica Neue Light"/>
              </a:rPr>
              <a:t>1x trousse de lamination des sourcils : 136,95 $      = 15 applications</a:t>
            </a:r>
          </a:p>
          <a:p>
            <a:pPr>
              <a:defRPr/>
            </a:pPr>
            <a:r>
              <a:rPr kumimoji="0" lang="fr-CA" sz="1200" b="0" i="0" u="none" strike="noStrike" kern="1200" cap="none" spc="0" normalizeH="0" baseline="0" noProof="0" dirty="0">
                <a:ln>
                  <a:noFill/>
                </a:ln>
                <a:solidFill>
                  <a:schemeClr val="tx1"/>
                </a:solidFill>
                <a:effectLst/>
                <a:uLnTx/>
                <a:uFillTx/>
                <a:latin typeface="Helvetica Neue Light"/>
              </a:rPr>
              <a:t>1x apprêt intensifiant</a:t>
            </a:r>
            <a:r>
              <a:rPr lang="fr-CA" sz="1200" dirty="0">
                <a:solidFill>
                  <a:schemeClr val="tx1"/>
                </a:solidFill>
                <a:latin typeface="Helvetica Neue Light"/>
              </a:rPr>
              <a:t> </a:t>
            </a:r>
            <a:r>
              <a:rPr kumimoji="0" lang="fr-CA" sz="1200" b="0" i="0" u="none" strike="noStrike" kern="1200" cap="none" spc="0" normalizeH="0" baseline="0" noProof="0" dirty="0">
                <a:ln>
                  <a:noFill/>
                </a:ln>
                <a:solidFill>
                  <a:schemeClr val="tx1"/>
                </a:solidFill>
                <a:effectLst/>
                <a:uLnTx/>
                <a:uFillTx/>
                <a:latin typeface="Helvetica Neue Light"/>
              </a:rPr>
              <a:t>: </a:t>
            </a:r>
            <a:r>
              <a:rPr lang="fr-CA" sz="1200" dirty="0">
                <a:solidFill>
                  <a:schemeClr val="tx1"/>
                </a:solidFill>
                <a:latin typeface="Helvetica Neue Light"/>
              </a:rPr>
              <a:t>17,95 $                                  = </a:t>
            </a:r>
            <a:r>
              <a:rPr lang="fr-CA" sz="1200" dirty="0">
                <a:solidFill>
                  <a:schemeClr val="tx1"/>
                </a:solidFill>
                <a:latin typeface="Helvetica Neue Light"/>
                <a:ea typeface="+mn-lt"/>
                <a:cs typeface="+mn-lt"/>
              </a:rPr>
              <a:t>~</a:t>
            </a:r>
            <a:r>
              <a:rPr lang="fr-CA" sz="1200" dirty="0">
                <a:solidFill>
                  <a:schemeClr val="tx1"/>
                </a:solidFill>
                <a:latin typeface="Helvetica Neue Light"/>
                <a:ea typeface="Calibri"/>
                <a:cs typeface="Calibri"/>
              </a:rPr>
              <a:t>15 à 20</a:t>
            </a:r>
            <a:r>
              <a:rPr kumimoji="0" lang="fr-CA" sz="1200" b="0" i="0" u="none" strike="noStrike" kern="1200" cap="none" spc="0" normalizeH="0" baseline="0" noProof="0" dirty="0">
                <a:ln>
                  <a:noFill/>
                </a:ln>
                <a:solidFill>
                  <a:schemeClr val="tx1"/>
                </a:solidFill>
                <a:effectLst/>
                <a:uLnTx/>
                <a:uFillTx/>
                <a:latin typeface="Helvetica Neue Light"/>
              </a:rPr>
              <a:t> 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base</a:t>
            </a:r>
            <a:r>
              <a:rPr kumimoji="0" lang="fr-CA" sz="1200" b="0" i="0" u="none" strike="noStrike" kern="1200" cap="none" spc="0" normalizeH="0" baseline="0" noProof="0" dirty="0">
                <a:ln>
                  <a:noFill/>
                </a:ln>
                <a:solidFill>
                  <a:schemeClr val="tx1"/>
                </a:solidFill>
                <a:effectLst/>
                <a:uLnTx/>
                <a:uFillTx/>
                <a:latin typeface="Helvetica Neue Light"/>
              </a:rPr>
              <a:t> </a:t>
            </a:r>
            <a:r>
              <a:rPr lang="fr-CA" sz="1200" dirty="0">
                <a:solidFill>
                  <a:schemeClr val="tx1"/>
                </a:solidFill>
                <a:latin typeface="Helvetica Neue Light"/>
              </a:rPr>
              <a:t>gel </a:t>
            </a:r>
            <a:r>
              <a:rPr kumimoji="0" lang="fr-CA" sz="1200" b="0" i="0" u="none" strike="noStrike" kern="1200" cap="none" spc="0" normalizeH="0" baseline="0" noProof="0" dirty="0">
                <a:ln>
                  <a:noFill/>
                </a:ln>
                <a:solidFill>
                  <a:schemeClr val="tx1"/>
                </a:solidFill>
                <a:effectLst/>
                <a:uLnTx/>
                <a:uFillTx/>
                <a:latin typeface="Helvetica Neue Light"/>
              </a:rPr>
              <a:t>: 17,95</a:t>
            </a:r>
            <a:r>
              <a:rPr lang="fr-CA" sz="1200" dirty="0">
                <a:solidFill>
                  <a:schemeClr val="tx1"/>
                </a:solidFill>
                <a:latin typeface="Helvetica Neue Light"/>
              </a:rPr>
              <a:t> $                                                 = </a:t>
            </a:r>
            <a:r>
              <a:rPr lang="fr-CA" sz="1200" dirty="0">
                <a:solidFill>
                  <a:schemeClr val="tx1"/>
                </a:solidFill>
                <a:latin typeface="Helvetica Neue Light"/>
                <a:ea typeface="+mn-lt"/>
                <a:cs typeface="+mn-lt"/>
              </a:rPr>
              <a:t>~</a:t>
            </a:r>
            <a:r>
              <a:rPr lang="fr-CA" sz="1200" dirty="0">
                <a:solidFill>
                  <a:schemeClr val="tx1"/>
                </a:solidFill>
                <a:latin typeface="Helvetica Neue Light"/>
                <a:ea typeface="Calibri"/>
                <a:cs typeface="Calibri"/>
              </a:rPr>
              <a:t>15 à 20</a:t>
            </a:r>
            <a:r>
              <a:rPr kumimoji="0" lang="fr-CA" sz="1200" b="0" i="0" u="none" strike="noStrike" kern="1200" cap="none" spc="0" normalizeH="0" baseline="0" noProof="0" dirty="0">
                <a:ln>
                  <a:noFill/>
                </a:ln>
                <a:solidFill>
                  <a:schemeClr val="tx1"/>
                </a:solidFill>
                <a:effectLst/>
                <a:uLnTx/>
                <a:uFillTx/>
                <a:latin typeface="Helvetica Neue Light"/>
              </a:rPr>
              <a:t> 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gel activateur</a:t>
            </a:r>
            <a:r>
              <a:rPr lang="fr-CA" sz="1200" dirty="0">
                <a:solidFill>
                  <a:schemeClr val="tx1"/>
                </a:solidFill>
                <a:latin typeface="Helvetica Neue Light"/>
              </a:rPr>
              <a:t> </a:t>
            </a:r>
            <a:r>
              <a:rPr kumimoji="0" lang="fr-CA" sz="1200" b="0" i="0" u="none" strike="noStrike" kern="1200" cap="none" spc="0" normalizeH="0" baseline="0" noProof="0" dirty="0">
                <a:ln>
                  <a:noFill/>
                </a:ln>
                <a:solidFill>
                  <a:schemeClr val="tx1"/>
                </a:solidFill>
                <a:effectLst/>
                <a:uLnTx/>
                <a:uFillTx/>
                <a:latin typeface="Helvetica Neue Light"/>
              </a:rPr>
              <a:t>: 31,95</a:t>
            </a:r>
            <a:r>
              <a:rPr lang="fr-CA" sz="1200" dirty="0">
                <a:solidFill>
                  <a:schemeClr val="tx1"/>
                </a:solidFill>
                <a:latin typeface="Helvetica Neue Light"/>
              </a:rPr>
              <a:t> $                                         = </a:t>
            </a:r>
            <a:r>
              <a:rPr lang="fr-CA" sz="1200" dirty="0">
                <a:solidFill>
                  <a:schemeClr val="tx1"/>
                </a:solidFill>
                <a:latin typeface="Helvetica Neue Light"/>
                <a:ea typeface="+mn-lt"/>
                <a:cs typeface="+mn-lt"/>
              </a:rPr>
              <a:t>~</a:t>
            </a:r>
            <a:r>
              <a:rPr lang="fr-CA" sz="1200" dirty="0">
                <a:solidFill>
                  <a:schemeClr val="tx1"/>
                </a:solidFill>
                <a:latin typeface="Helvetica Neue Light"/>
              </a:rPr>
              <a:t>15 </a:t>
            </a:r>
            <a:r>
              <a:rPr kumimoji="0" lang="fr-CA" sz="1200" b="0" i="0" u="none" strike="noStrike" kern="1200" cap="none" spc="0" normalizeH="0" baseline="0" noProof="0" dirty="0">
                <a:ln>
                  <a:noFill/>
                </a:ln>
                <a:solidFill>
                  <a:schemeClr val="tx1"/>
                </a:solidFill>
                <a:effectLst/>
                <a:uLnTx/>
                <a:uFillTx/>
                <a:latin typeface="Helvetica Neue Light"/>
              </a:rPr>
              <a:t>applications</a:t>
            </a:r>
            <a:endParaRPr lang="fr-CA" sz="1200" b="0" i="0" u="none" strike="noStrike" kern="1200" cap="none" spc="0" normalizeH="0" baseline="0" noProof="0" dirty="0">
              <a:ln>
                <a:noFill/>
              </a:ln>
              <a:solidFill>
                <a:schemeClr val="tx1"/>
              </a:solidFill>
              <a:effectLst/>
              <a:uLnTx/>
              <a:uFillTx/>
              <a:latin typeface="Helvetica Neue Light"/>
            </a:endParaRPr>
          </a:p>
          <a:p>
            <a:pPr>
              <a:defRPr/>
            </a:pPr>
            <a:r>
              <a:rPr kumimoji="0" lang="fr-CA" sz="1200" b="0" i="0" u="none" strike="noStrike" kern="1200" cap="none" spc="0" normalizeH="0" baseline="0" noProof="0" dirty="0">
                <a:ln>
                  <a:noFill/>
                </a:ln>
                <a:solidFill>
                  <a:schemeClr val="tx1"/>
                </a:solidFill>
                <a:effectLst/>
                <a:uLnTx/>
                <a:uFillTx/>
                <a:latin typeface="Helvetica Neue Light"/>
              </a:rPr>
              <a:t>1x </a:t>
            </a:r>
            <a:r>
              <a:rPr lang="fr-CA" sz="1200" dirty="0">
                <a:solidFill>
                  <a:schemeClr val="tx1"/>
                </a:solidFill>
                <a:latin typeface="Helvetica Neue Light"/>
              </a:rPr>
              <a:t>dissolvant</a:t>
            </a:r>
            <a:r>
              <a:rPr kumimoji="0" lang="fr-CA" sz="1200" b="0" i="0" u="none" strike="noStrike" kern="1200" cap="none" spc="0" normalizeH="0" baseline="0" noProof="0" dirty="0">
                <a:ln>
                  <a:noFill/>
                </a:ln>
                <a:solidFill>
                  <a:schemeClr val="tx1"/>
                </a:solidFill>
                <a:effectLst/>
                <a:uLnTx/>
                <a:uFillTx/>
                <a:latin typeface="Helvetica Neue Light"/>
              </a:rPr>
              <a:t> de teinture Intense </a:t>
            </a:r>
            <a:r>
              <a:rPr kumimoji="0" lang="fr-CA" sz="1200" b="0" i="0" u="none" strike="noStrike" kern="1200" cap="none" spc="0" normalizeH="0" baseline="0" noProof="0" dirty="0" err="1">
                <a:ln>
                  <a:noFill/>
                </a:ln>
                <a:solidFill>
                  <a:schemeClr val="tx1"/>
                </a:solidFill>
                <a:effectLst/>
                <a:uLnTx/>
                <a:uFillTx/>
                <a:latin typeface="Helvetica Neue Light"/>
              </a:rPr>
              <a:t>Brow</a:t>
            </a:r>
            <a:r>
              <a:rPr kumimoji="0" lang="fr-CA" sz="1200" b="0" i="0" u="none" strike="noStrike" kern="1200" cap="none" spc="0" normalizeH="0" baseline="0" noProof="0" dirty="0">
                <a:ln>
                  <a:noFill/>
                </a:ln>
                <a:solidFill>
                  <a:schemeClr val="tx1"/>
                </a:solidFill>
                <a:effectLst/>
                <a:uLnTx/>
                <a:uFillTx/>
                <a:latin typeface="Helvetica Neue Light"/>
              </a:rPr>
              <a:t>[n]s</a:t>
            </a:r>
            <a:r>
              <a:rPr lang="fr-CA" sz="1200" dirty="0">
                <a:solidFill>
                  <a:schemeClr val="tx1"/>
                </a:solidFill>
                <a:latin typeface="Helvetica Neue Light"/>
              </a:rPr>
              <a:t> : 32,95 $ = ~ 60 applications</a:t>
            </a:r>
            <a:br>
              <a:rPr lang="fr-CA" sz="1200" b="0" i="0" u="none" strike="noStrike" kern="1200" cap="none" spc="0" normalizeH="0" baseline="0" noProof="0" dirty="0">
                <a:ln>
                  <a:noFill/>
                </a:ln>
                <a:effectLst/>
                <a:uLnTx/>
                <a:uFillTx/>
                <a:latin typeface="Helvetica Neue Light" panose="02000403000000020004" pitchFamily="2" charset="0"/>
              </a:rPr>
            </a:br>
            <a:r>
              <a:rPr kumimoji="0" lang="fr-CA" sz="1200" b="0" i="0" u="none" strike="noStrike" kern="1200" cap="none" spc="0" normalizeH="0" baseline="0" noProof="0" dirty="0">
                <a:ln>
                  <a:noFill/>
                </a:ln>
                <a:solidFill>
                  <a:schemeClr val="tx1"/>
                </a:solidFill>
                <a:effectLst/>
                <a:uLnTx/>
                <a:uFillTx/>
                <a:latin typeface="Helvetica Neue Light"/>
              </a:rPr>
              <a:t>= </a:t>
            </a:r>
            <a:r>
              <a:rPr kumimoji="0" lang="fr-CA" sz="1200" b="1" i="0" u="none" strike="noStrike" kern="1200" cap="none" spc="0" normalizeH="0" baseline="0" noProof="0" dirty="0">
                <a:ln>
                  <a:noFill/>
                </a:ln>
                <a:solidFill>
                  <a:schemeClr val="tx1"/>
                </a:solidFill>
                <a:effectLst/>
                <a:uLnTx/>
                <a:uFillTx/>
                <a:latin typeface="Helvetica Neue Light"/>
              </a:rPr>
              <a:t>Coût total : </a:t>
            </a:r>
            <a:r>
              <a:rPr lang="fr-CA" sz="1200" b="1" dirty="0">
                <a:solidFill>
                  <a:schemeClr val="tx1"/>
                </a:solidFill>
                <a:latin typeface="Helvetica Neue Light"/>
              </a:rPr>
              <a:t>237,75 $</a:t>
            </a:r>
            <a:endParaRPr lang="fr-CA" sz="1200" b="1" i="0" u="none" strike="noStrike" kern="1200" cap="none" spc="0" normalizeH="0" baseline="0" noProof="0" dirty="0">
              <a:ln>
                <a:noFill/>
              </a:ln>
              <a:solidFill>
                <a:schemeClr val="tx1"/>
              </a:solidFill>
              <a:effectLst/>
              <a:uLnTx/>
              <a:uFillTx/>
              <a:latin typeface="Helvetica Neue Light"/>
            </a:endParaRPr>
          </a:p>
        </p:txBody>
      </p:sp>
      <p:sp>
        <p:nvSpPr>
          <p:cNvPr id="17" name="Textfeld 16">
            <a:extLst>
              <a:ext uri="{FF2B5EF4-FFF2-40B4-BE49-F238E27FC236}">
                <a16:creationId xmlns:a16="http://schemas.microsoft.com/office/drawing/2014/main" id="{187B1510-EAAC-43B7-9F53-DC71B2DCA3FF}"/>
              </a:ext>
            </a:extLst>
          </p:cNvPr>
          <p:cNvSpPr txBox="1"/>
          <p:nvPr/>
        </p:nvSpPr>
        <p:spPr>
          <a:xfrm>
            <a:off x="2914088" y="2741042"/>
            <a:ext cx="5199257" cy="92333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Profit supplémentaire nécessitant peu d'effort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Satisfaction client accrue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800" b="0" i="0" u="none" strike="noStrike" kern="1200" cap="none" spc="0" normalizeH="0" baseline="0" noProof="0" dirty="0">
                <a:ln>
                  <a:noFill/>
                </a:ln>
                <a:solidFill>
                  <a:prstClr val="black"/>
                </a:solidFill>
                <a:effectLst/>
                <a:uLnTx/>
                <a:uFillTx/>
                <a:latin typeface="Helvetica Neue Light" panose="02000403000000020004" pitchFamily="2" charset="0"/>
                <a:ea typeface="+mn-ea"/>
                <a:cs typeface="+mn-cs"/>
              </a:rPr>
              <a:t>Fidélité de la clientèle</a:t>
            </a:r>
          </a:p>
        </p:txBody>
      </p:sp>
      <p:sp>
        <p:nvSpPr>
          <p:cNvPr id="19" name="Rechteck 18">
            <a:extLst>
              <a:ext uri="{FF2B5EF4-FFF2-40B4-BE49-F238E27FC236}">
                <a16:creationId xmlns:a16="http://schemas.microsoft.com/office/drawing/2014/main" id="{57E5B663-EC84-4780-A8A0-D30E6D1DCC84}"/>
              </a:ext>
            </a:extLst>
          </p:cNvPr>
          <p:cNvSpPr/>
          <p:nvPr/>
        </p:nvSpPr>
        <p:spPr>
          <a:xfrm>
            <a:off x="7916832" y="3202707"/>
            <a:ext cx="3190191" cy="1509791"/>
          </a:xfrm>
          <a:prstGeom prst="rect">
            <a:avLst/>
          </a:prstGeom>
          <a:solidFill>
            <a:schemeClr val="bg1"/>
          </a:solidFill>
          <a:ln w="31750">
            <a:solidFill>
              <a:srgbClr val="5F3E35"/>
            </a:solidFill>
            <a:prstDash val="solid"/>
            <a:extLst>
              <a:ext uri="{C807C97D-BFC1-408E-A445-0C87EB9F89A2}">
                <ask:lineSketchStyleProps xmlns:ask="http://schemas.microsoft.com/office/drawing/2018/sketchyshapes" sd="3273543333">
                  <a:custGeom>
                    <a:avLst/>
                    <a:gdLst>
                      <a:gd name="connsiteX0" fmla="*/ 0 w 2736408"/>
                      <a:gd name="connsiteY0" fmla="*/ 0 h 1509791"/>
                      <a:gd name="connsiteX1" fmla="*/ 574646 w 2736408"/>
                      <a:gd name="connsiteY1" fmla="*/ 0 h 1509791"/>
                      <a:gd name="connsiteX2" fmla="*/ 1067199 w 2736408"/>
                      <a:gd name="connsiteY2" fmla="*/ 0 h 1509791"/>
                      <a:gd name="connsiteX3" fmla="*/ 1587117 w 2736408"/>
                      <a:gd name="connsiteY3" fmla="*/ 0 h 1509791"/>
                      <a:gd name="connsiteX4" fmla="*/ 2189126 w 2736408"/>
                      <a:gd name="connsiteY4" fmla="*/ 0 h 1509791"/>
                      <a:gd name="connsiteX5" fmla="*/ 2736408 w 2736408"/>
                      <a:gd name="connsiteY5" fmla="*/ 0 h 1509791"/>
                      <a:gd name="connsiteX6" fmla="*/ 2736408 w 2736408"/>
                      <a:gd name="connsiteY6" fmla="*/ 488166 h 1509791"/>
                      <a:gd name="connsiteX7" fmla="*/ 2736408 w 2736408"/>
                      <a:gd name="connsiteY7" fmla="*/ 1006527 h 1509791"/>
                      <a:gd name="connsiteX8" fmla="*/ 2736408 w 2736408"/>
                      <a:gd name="connsiteY8" fmla="*/ 1509791 h 1509791"/>
                      <a:gd name="connsiteX9" fmla="*/ 2243855 w 2736408"/>
                      <a:gd name="connsiteY9" fmla="*/ 1509791 h 1509791"/>
                      <a:gd name="connsiteX10" fmla="*/ 1751301 w 2736408"/>
                      <a:gd name="connsiteY10" fmla="*/ 1509791 h 1509791"/>
                      <a:gd name="connsiteX11" fmla="*/ 1286112 w 2736408"/>
                      <a:gd name="connsiteY11" fmla="*/ 1509791 h 1509791"/>
                      <a:gd name="connsiteX12" fmla="*/ 766194 w 2736408"/>
                      <a:gd name="connsiteY12" fmla="*/ 1509791 h 1509791"/>
                      <a:gd name="connsiteX13" fmla="*/ 0 w 2736408"/>
                      <a:gd name="connsiteY13" fmla="*/ 1509791 h 1509791"/>
                      <a:gd name="connsiteX14" fmla="*/ 0 w 2736408"/>
                      <a:gd name="connsiteY14" fmla="*/ 1006527 h 1509791"/>
                      <a:gd name="connsiteX15" fmla="*/ 0 w 2736408"/>
                      <a:gd name="connsiteY15" fmla="*/ 473068 h 1509791"/>
                      <a:gd name="connsiteX16" fmla="*/ 0 w 2736408"/>
                      <a:gd name="connsiteY16" fmla="*/ 0 h 150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6408" h="1509791" fill="none" extrusionOk="0">
                        <a:moveTo>
                          <a:pt x="0" y="0"/>
                        </a:moveTo>
                        <a:cubicBezTo>
                          <a:pt x="145109" y="-30286"/>
                          <a:pt x="448921" y="57682"/>
                          <a:pt x="574646" y="0"/>
                        </a:cubicBezTo>
                        <a:cubicBezTo>
                          <a:pt x="700371" y="-57682"/>
                          <a:pt x="850345" y="21868"/>
                          <a:pt x="1067199" y="0"/>
                        </a:cubicBezTo>
                        <a:cubicBezTo>
                          <a:pt x="1284053" y="-21868"/>
                          <a:pt x="1463566" y="20200"/>
                          <a:pt x="1587117" y="0"/>
                        </a:cubicBezTo>
                        <a:cubicBezTo>
                          <a:pt x="1710668" y="-20200"/>
                          <a:pt x="1912082" y="37315"/>
                          <a:pt x="2189126" y="0"/>
                        </a:cubicBezTo>
                        <a:cubicBezTo>
                          <a:pt x="2466170" y="-37315"/>
                          <a:pt x="2606169" y="22883"/>
                          <a:pt x="2736408" y="0"/>
                        </a:cubicBezTo>
                        <a:cubicBezTo>
                          <a:pt x="2747390" y="226948"/>
                          <a:pt x="2687084" y="311314"/>
                          <a:pt x="2736408" y="488166"/>
                        </a:cubicBezTo>
                        <a:cubicBezTo>
                          <a:pt x="2785732" y="665018"/>
                          <a:pt x="2687463" y="809891"/>
                          <a:pt x="2736408" y="1006527"/>
                        </a:cubicBezTo>
                        <a:cubicBezTo>
                          <a:pt x="2785353" y="1203163"/>
                          <a:pt x="2700578" y="1316460"/>
                          <a:pt x="2736408" y="1509791"/>
                        </a:cubicBezTo>
                        <a:cubicBezTo>
                          <a:pt x="2611055" y="1546502"/>
                          <a:pt x="2390570" y="1475326"/>
                          <a:pt x="2243855" y="1509791"/>
                        </a:cubicBezTo>
                        <a:cubicBezTo>
                          <a:pt x="2097140" y="1544256"/>
                          <a:pt x="1902040" y="1451310"/>
                          <a:pt x="1751301" y="1509791"/>
                        </a:cubicBezTo>
                        <a:cubicBezTo>
                          <a:pt x="1600562" y="1568272"/>
                          <a:pt x="1471852" y="1475059"/>
                          <a:pt x="1286112" y="1509791"/>
                        </a:cubicBezTo>
                        <a:cubicBezTo>
                          <a:pt x="1100372" y="1544523"/>
                          <a:pt x="967000" y="1481398"/>
                          <a:pt x="766194" y="1509791"/>
                        </a:cubicBezTo>
                        <a:cubicBezTo>
                          <a:pt x="565388" y="1538184"/>
                          <a:pt x="168034" y="1486750"/>
                          <a:pt x="0" y="1509791"/>
                        </a:cubicBezTo>
                        <a:cubicBezTo>
                          <a:pt x="-11533" y="1269451"/>
                          <a:pt x="60111" y="1185428"/>
                          <a:pt x="0" y="1006527"/>
                        </a:cubicBezTo>
                        <a:cubicBezTo>
                          <a:pt x="-60111" y="827626"/>
                          <a:pt x="27188" y="598914"/>
                          <a:pt x="0" y="473068"/>
                        </a:cubicBezTo>
                        <a:cubicBezTo>
                          <a:pt x="-27188" y="347222"/>
                          <a:pt x="11018" y="135133"/>
                          <a:pt x="0" y="0"/>
                        </a:cubicBezTo>
                        <a:close/>
                      </a:path>
                      <a:path w="2736408" h="1509791" stroke="0" extrusionOk="0">
                        <a:moveTo>
                          <a:pt x="0" y="0"/>
                        </a:moveTo>
                        <a:cubicBezTo>
                          <a:pt x="136877" y="-51007"/>
                          <a:pt x="319469" y="36902"/>
                          <a:pt x="602010" y="0"/>
                        </a:cubicBezTo>
                        <a:cubicBezTo>
                          <a:pt x="884551" y="-36902"/>
                          <a:pt x="915652" y="24822"/>
                          <a:pt x="1094563" y="0"/>
                        </a:cubicBezTo>
                        <a:cubicBezTo>
                          <a:pt x="1273474" y="-24822"/>
                          <a:pt x="1383394" y="521"/>
                          <a:pt x="1614481" y="0"/>
                        </a:cubicBezTo>
                        <a:cubicBezTo>
                          <a:pt x="1845568" y="-521"/>
                          <a:pt x="1861151" y="23273"/>
                          <a:pt x="2107034" y="0"/>
                        </a:cubicBezTo>
                        <a:cubicBezTo>
                          <a:pt x="2352917" y="-23273"/>
                          <a:pt x="2472198" y="59281"/>
                          <a:pt x="2736408" y="0"/>
                        </a:cubicBezTo>
                        <a:cubicBezTo>
                          <a:pt x="2738685" y="164373"/>
                          <a:pt x="2705783" y="244097"/>
                          <a:pt x="2736408" y="457970"/>
                        </a:cubicBezTo>
                        <a:cubicBezTo>
                          <a:pt x="2767033" y="671843"/>
                          <a:pt x="2734848" y="834615"/>
                          <a:pt x="2736408" y="946136"/>
                        </a:cubicBezTo>
                        <a:cubicBezTo>
                          <a:pt x="2737968" y="1057657"/>
                          <a:pt x="2669191" y="1389127"/>
                          <a:pt x="2736408" y="1509791"/>
                        </a:cubicBezTo>
                        <a:cubicBezTo>
                          <a:pt x="2575243" y="1534625"/>
                          <a:pt x="2316070" y="1473584"/>
                          <a:pt x="2189126" y="1509791"/>
                        </a:cubicBezTo>
                        <a:cubicBezTo>
                          <a:pt x="2062182" y="1545998"/>
                          <a:pt x="1886833" y="1484612"/>
                          <a:pt x="1669209" y="1509791"/>
                        </a:cubicBezTo>
                        <a:cubicBezTo>
                          <a:pt x="1451585" y="1534970"/>
                          <a:pt x="1414367" y="1456993"/>
                          <a:pt x="1204020" y="1509791"/>
                        </a:cubicBezTo>
                        <a:cubicBezTo>
                          <a:pt x="993673" y="1562589"/>
                          <a:pt x="819026" y="1505044"/>
                          <a:pt x="656738" y="1509791"/>
                        </a:cubicBezTo>
                        <a:cubicBezTo>
                          <a:pt x="494450" y="1514538"/>
                          <a:pt x="215155" y="1432983"/>
                          <a:pt x="0" y="1509791"/>
                        </a:cubicBezTo>
                        <a:cubicBezTo>
                          <a:pt x="-35163" y="1380368"/>
                          <a:pt x="3195" y="1165548"/>
                          <a:pt x="0" y="991429"/>
                        </a:cubicBezTo>
                        <a:cubicBezTo>
                          <a:pt x="-3195" y="817310"/>
                          <a:pt x="25960" y="718926"/>
                          <a:pt x="0" y="503264"/>
                        </a:cubicBezTo>
                        <a:cubicBezTo>
                          <a:pt x="-25960" y="287602"/>
                          <a:pt x="42141" y="21660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b="1" dirty="0">
                <a:solidFill>
                  <a:schemeClr val="tx1"/>
                </a:solidFill>
                <a:latin typeface="Helvetica Neue Light"/>
              </a:rPr>
              <a:t>Coût</a:t>
            </a:r>
            <a:r>
              <a:rPr kumimoji="0" lang="fr-CA" sz="1200" b="1" i="0" u="none" strike="noStrike" kern="1200" cap="none" spc="0" normalizeH="0" baseline="0" noProof="0" dirty="0">
                <a:ln>
                  <a:noFill/>
                </a:ln>
                <a:solidFill>
                  <a:schemeClr val="tx1"/>
                </a:solidFill>
                <a:effectLst/>
                <a:uLnTx/>
                <a:uFillTx/>
                <a:latin typeface="Helvetica Neue Light"/>
              </a:rPr>
              <a:t> par service (pour le salon) :</a:t>
            </a:r>
            <a:endParaRPr lang="fr-CA" sz="1200" b="1"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dirty="0">
                <a:solidFill>
                  <a:schemeClr val="tx1"/>
                </a:solidFill>
                <a:latin typeface="Helvetica Neue Light"/>
              </a:rPr>
              <a:t>Lamination des sourcils : 9.13 $</a:t>
            </a:r>
            <a:endParaRPr lang="fr-CA" sz="1100" i="0" u="none" strike="noStrike" kern="1200" cap="none" spc="0" normalizeH="0" baseline="0" noProof="0" dirty="0">
              <a:ln>
                <a:noFill/>
              </a:ln>
              <a:solidFill>
                <a:schemeClr val="tx1"/>
              </a:solidFill>
              <a:effectLst/>
              <a:uLnTx/>
              <a:uFillTx/>
              <a:latin typeface="Helvetica Neue Light"/>
            </a:endParaRPr>
          </a:p>
          <a:p>
            <a:pPr algn="ctr">
              <a:defRPr/>
            </a:pPr>
            <a:r>
              <a:rPr lang="fr-CA" sz="1100" dirty="0">
                <a:solidFill>
                  <a:schemeClr val="tx1"/>
                </a:solidFill>
                <a:latin typeface="Helvetica Neue Light"/>
              </a:rPr>
              <a:t>Apprêt</a:t>
            </a:r>
            <a:r>
              <a:rPr kumimoji="0" lang="fr-CA" sz="1100" b="0" i="0" u="none" strike="noStrike" kern="1200" cap="none" spc="0" normalizeH="0" baseline="0" noProof="0" dirty="0">
                <a:ln>
                  <a:noFill/>
                </a:ln>
                <a:solidFill>
                  <a:schemeClr val="tx1"/>
                </a:solidFill>
                <a:effectLst/>
                <a:uLnTx/>
                <a:uFillTx/>
                <a:latin typeface="Helvetica Neue Light"/>
              </a:rPr>
              <a:t> intensifiant</a:t>
            </a:r>
            <a:r>
              <a:rPr lang="fr-CA" sz="1100" dirty="0">
                <a:solidFill>
                  <a:schemeClr val="tx1"/>
                </a:solidFill>
                <a:latin typeface="Helvetica Neue Light"/>
              </a:rPr>
              <a:t> </a:t>
            </a:r>
            <a:r>
              <a:rPr kumimoji="0" lang="fr-CA" sz="1100" b="0" i="0" u="none" strike="noStrike" kern="1200" cap="none" spc="0" normalizeH="0" baseline="0" noProof="0" dirty="0">
                <a:ln>
                  <a:noFill/>
                </a:ln>
                <a:solidFill>
                  <a:schemeClr val="tx1"/>
                </a:solidFill>
                <a:effectLst/>
                <a:uLnTx/>
                <a:uFillTx/>
                <a:latin typeface="Helvetica Neue Light"/>
              </a:rPr>
              <a:t>: 1,20 $</a:t>
            </a:r>
            <a:br>
              <a:rPr lang="fr-CA" sz="1100" b="0" i="0" u="none" strike="noStrike" kern="1200" cap="none" spc="0" normalizeH="0" baseline="0" noProof="0" dirty="0">
                <a:ln>
                  <a:noFill/>
                </a:ln>
                <a:effectLst/>
                <a:uLnTx/>
                <a:uFillTx/>
                <a:latin typeface="Helvetica Neue Light" panose="02000403000000020004" pitchFamily="2" charset="0"/>
              </a:rPr>
            </a:br>
            <a:r>
              <a:rPr kumimoji="0" lang="fr-CA" sz="1100" b="0" i="0" u="none" strike="noStrike" kern="1200" cap="none" spc="0" normalizeH="0" baseline="0" noProof="0" dirty="0">
                <a:ln>
                  <a:noFill/>
                </a:ln>
                <a:solidFill>
                  <a:schemeClr val="tx1"/>
                </a:solidFill>
                <a:effectLst/>
                <a:uLnTx/>
                <a:uFillTx/>
                <a:latin typeface="Helvetica Neue Light"/>
              </a:rPr>
              <a:t>Base </a:t>
            </a:r>
            <a:r>
              <a:rPr lang="fr-CA" sz="1100" dirty="0">
                <a:solidFill>
                  <a:schemeClr val="tx1"/>
                </a:solidFill>
                <a:latin typeface="Helvetica Neue Light"/>
              </a:rPr>
              <a:t>gel </a:t>
            </a:r>
            <a:r>
              <a:rPr kumimoji="0" lang="fr-CA" sz="1100" b="0" i="0" u="none" strike="noStrike" kern="1200" cap="none" spc="0" normalizeH="0" baseline="0" noProof="0" dirty="0">
                <a:ln>
                  <a:noFill/>
                </a:ln>
                <a:solidFill>
                  <a:schemeClr val="tx1"/>
                </a:solidFill>
                <a:effectLst/>
                <a:uLnTx/>
                <a:uFillTx/>
                <a:latin typeface="Helvetica Neue Light"/>
              </a:rPr>
              <a:t>: 1,20 $</a:t>
            </a:r>
            <a:endParaRPr lang="fr-CA" sz="1100" b="0" i="0" u="none" strike="noStrike" kern="1200" cap="none" spc="0" normalizeH="0" baseline="0" noProof="0" dirty="0">
              <a:ln>
                <a:noFill/>
              </a:ln>
              <a:solidFill>
                <a:schemeClr val="tx1"/>
              </a:solidFill>
              <a:effectLst/>
              <a:uLnTx/>
              <a:uFillTx/>
              <a:latin typeface="Helvetica Neue Light"/>
            </a:endParaRPr>
          </a:p>
          <a:p>
            <a:pPr algn="ctr">
              <a:defRPr/>
            </a:pPr>
            <a:r>
              <a:rPr lang="fr-CA" sz="1100" dirty="0">
                <a:solidFill>
                  <a:schemeClr val="tx1"/>
                </a:solidFill>
                <a:latin typeface="Helvetica Neue Light"/>
              </a:rPr>
              <a:t>Gel</a:t>
            </a:r>
            <a:r>
              <a:rPr kumimoji="0" lang="fr-CA" sz="1100" b="0" i="0" u="none" strike="noStrike" kern="1200" cap="none" spc="0" normalizeH="0" baseline="0" noProof="0" dirty="0">
                <a:ln>
                  <a:noFill/>
                </a:ln>
                <a:solidFill>
                  <a:schemeClr val="tx1"/>
                </a:solidFill>
                <a:effectLst/>
                <a:uLnTx/>
                <a:uFillTx/>
                <a:latin typeface="Helvetica Neue Light"/>
              </a:rPr>
              <a:t> activateur</a:t>
            </a:r>
            <a:r>
              <a:rPr lang="fr-CA" sz="1100" dirty="0">
                <a:solidFill>
                  <a:schemeClr val="tx1"/>
                </a:solidFill>
                <a:latin typeface="Helvetica Neue Light"/>
              </a:rPr>
              <a:t> </a:t>
            </a:r>
            <a:r>
              <a:rPr kumimoji="0" lang="fr-CA" sz="1100" b="0" i="0" u="none" strike="noStrike" kern="1200" cap="none" spc="0" normalizeH="0" baseline="0" noProof="0" dirty="0">
                <a:ln>
                  <a:noFill/>
                </a:ln>
                <a:solidFill>
                  <a:schemeClr val="tx1"/>
                </a:solidFill>
                <a:effectLst/>
                <a:uLnTx/>
                <a:uFillTx/>
                <a:latin typeface="Helvetica Neue Light"/>
              </a:rPr>
              <a:t>: 2,13 $</a:t>
            </a:r>
            <a:endParaRPr lang="fr-CA" sz="1100" b="0"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schemeClr val="tx1"/>
                </a:solidFill>
                <a:effectLst/>
                <a:uLnTx/>
                <a:uFillTx/>
                <a:latin typeface="Helvetica Neue Light"/>
              </a:rPr>
              <a:t>Dissolvant de teinture </a:t>
            </a:r>
            <a:r>
              <a:rPr lang="fr-CA" sz="1100" dirty="0">
                <a:solidFill>
                  <a:schemeClr val="tx1"/>
                </a:solidFill>
                <a:latin typeface="Helvetica Neue Light"/>
              </a:rPr>
              <a:t>Intense </a:t>
            </a:r>
            <a:r>
              <a:rPr lang="fr-CA" sz="1100" dirty="0" err="1">
                <a:solidFill>
                  <a:schemeClr val="tx1"/>
                </a:solidFill>
                <a:latin typeface="Helvetica Neue Light"/>
              </a:rPr>
              <a:t>Brow</a:t>
            </a:r>
            <a:r>
              <a:rPr lang="fr-CA" sz="1100" dirty="0">
                <a:solidFill>
                  <a:schemeClr val="tx1"/>
                </a:solidFill>
                <a:latin typeface="Helvetica Neue Light"/>
              </a:rPr>
              <a:t>[n]s </a:t>
            </a:r>
            <a:r>
              <a:rPr kumimoji="0" lang="fr-CA" sz="1100" b="0" i="0" u="none" strike="noStrike" kern="1200" cap="none" spc="0" normalizeH="0" baseline="0" noProof="0" dirty="0">
                <a:ln>
                  <a:noFill/>
                </a:ln>
                <a:solidFill>
                  <a:schemeClr val="tx1"/>
                </a:solidFill>
                <a:effectLst/>
                <a:uLnTx/>
                <a:uFillTx/>
                <a:latin typeface="Helvetica Neue Light"/>
              </a:rPr>
              <a:t>: 0,55 $</a:t>
            </a:r>
            <a:endParaRPr lang="fr-CA" sz="1100" b="0" i="0" u="none" strike="noStrike" kern="1200" cap="none" spc="0" normalizeH="0" baseline="0" noProof="0" dirty="0">
              <a:ln>
                <a:noFill/>
              </a:ln>
              <a:solidFill>
                <a:schemeClr val="tx1"/>
              </a:solidFill>
              <a:effectLst/>
              <a:uLnTx/>
              <a:uFillTx/>
              <a:latin typeface="Helvetica Neue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1" u="none" strike="noStrike" kern="1200" cap="none" spc="0" normalizeH="0" baseline="0" noProof="0" dirty="0">
                <a:ln>
                  <a:noFill/>
                </a:ln>
                <a:solidFill>
                  <a:schemeClr val="tx1"/>
                </a:solidFill>
                <a:effectLst/>
                <a:uLnTx/>
                <a:uFillTx/>
                <a:latin typeface="Helvetica Neue Light"/>
              </a:rPr>
              <a:t>Coût total pour un traitement </a:t>
            </a:r>
            <a:r>
              <a:rPr kumimoji="0" lang="fr-CA" sz="1200" b="1" i="1" u="none" strike="noStrike" kern="1200" cap="none" spc="0" normalizeH="0" baseline="0" noProof="0">
                <a:ln>
                  <a:noFill/>
                </a:ln>
                <a:solidFill>
                  <a:schemeClr val="tx1"/>
                </a:solidFill>
                <a:effectLst/>
                <a:uLnTx/>
                <a:uFillTx/>
                <a:latin typeface="Helvetica Neue Light"/>
              </a:rPr>
              <a:t>: 14,21 </a:t>
            </a:r>
            <a:r>
              <a:rPr kumimoji="0" lang="fr-CA" sz="1200" b="1" i="1" u="none" strike="noStrike" kern="1200" cap="none" spc="0" normalizeH="0" baseline="0" noProof="0" dirty="0">
                <a:ln>
                  <a:noFill/>
                </a:ln>
                <a:solidFill>
                  <a:schemeClr val="tx1"/>
                </a:solidFill>
                <a:effectLst/>
                <a:uLnTx/>
                <a:uFillTx/>
                <a:latin typeface="Helvetica Neue Light"/>
              </a:rPr>
              <a:t>$</a:t>
            </a:r>
            <a:endParaRPr lang="fr-CA" sz="1200" b="1" i="1" u="none" strike="noStrike" kern="1200" cap="none" spc="0" normalizeH="0" baseline="0" noProof="0" dirty="0">
              <a:ln>
                <a:noFill/>
              </a:ln>
              <a:solidFill>
                <a:schemeClr val="tx1"/>
              </a:solidFill>
              <a:effectLst/>
              <a:uLnTx/>
              <a:uFillTx/>
              <a:latin typeface="Helvetica Neue Light"/>
            </a:endParaRPr>
          </a:p>
        </p:txBody>
      </p:sp>
      <p:sp>
        <p:nvSpPr>
          <p:cNvPr id="30" name="Rechteck 29">
            <a:extLst>
              <a:ext uri="{FF2B5EF4-FFF2-40B4-BE49-F238E27FC236}">
                <a16:creationId xmlns:a16="http://schemas.microsoft.com/office/drawing/2014/main" id="{0C883906-22D4-455C-9763-02BC578CC78C}"/>
              </a:ext>
            </a:extLst>
          </p:cNvPr>
          <p:cNvSpPr/>
          <p:nvPr/>
        </p:nvSpPr>
        <p:spPr>
          <a:xfrm>
            <a:off x="621437" y="5655076"/>
            <a:ext cx="10573305" cy="585926"/>
          </a:xfrm>
          <a:prstGeom prst="rect">
            <a:avLst/>
          </a:prstGeom>
          <a:solidFill>
            <a:srgbClr val="6F5248"/>
          </a:solidFill>
          <a:ln>
            <a:solidFill>
              <a:srgbClr val="6F524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CA" sz="2400" b="1" dirty="0">
                <a:latin typeface="Helvetica Neue Light"/>
              </a:rPr>
              <a:t>Revenu avec 1 trousse + un</a:t>
            </a:r>
            <a:r>
              <a:rPr kumimoji="0" lang="fr-CA" sz="2400" b="1" i="0" u="none" strike="noStrike" kern="1200" cap="none" spc="0" normalizeH="0" baseline="0" noProof="0" dirty="0">
                <a:ln>
                  <a:noFill/>
                </a:ln>
                <a:effectLst/>
                <a:uLnTx/>
                <a:uFillTx/>
                <a:latin typeface="Helvetica Neue Light"/>
              </a:rPr>
              <a:t> tube = </a:t>
            </a:r>
            <a:r>
              <a:rPr lang="fr-CA" sz="2400" b="1" dirty="0">
                <a:latin typeface="Helvetica Neue Light"/>
              </a:rPr>
              <a:t>1650 </a:t>
            </a:r>
            <a:r>
              <a:rPr lang="en-AU" sz="2400" b="1" dirty="0">
                <a:latin typeface="Helvetica Neue Light"/>
              </a:rPr>
              <a:t>$</a:t>
            </a:r>
            <a:endParaRPr kumimoji="0" lang="en-AU" sz="2400" b="1" i="0" u="none" strike="noStrike" kern="1200" cap="none" spc="0" normalizeH="0" baseline="0" noProof="0" dirty="0">
              <a:ln>
                <a:noFill/>
              </a:ln>
              <a:effectLst/>
              <a:uLnTx/>
              <a:uFillTx/>
              <a:latin typeface="Helvetica Neue Light"/>
            </a:endParaRPr>
          </a:p>
        </p:txBody>
      </p:sp>
      <p:sp>
        <p:nvSpPr>
          <p:cNvPr id="2" name="Titel 1">
            <a:extLst>
              <a:ext uri="{FF2B5EF4-FFF2-40B4-BE49-F238E27FC236}">
                <a16:creationId xmlns:a16="http://schemas.microsoft.com/office/drawing/2014/main" id="{8211F678-4213-4635-A53A-9C19699ED9A8}"/>
              </a:ext>
            </a:extLst>
          </p:cNvPr>
          <p:cNvSpPr>
            <a:spLocks noGrp="1"/>
          </p:cNvSpPr>
          <p:nvPr>
            <p:ph type="title"/>
          </p:nvPr>
        </p:nvSpPr>
        <p:spPr>
          <a:xfrm>
            <a:off x="491460" y="-46806"/>
            <a:ext cx="8601660" cy="1429414"/>
          </a:xfrm>
        </p:spPr>
        <p:txBody>
          <a:bodyPr>
            <a:normAutofit/>
          </a:bodyPr>
          <a:lstStyle/>
          <a:p>
            <a:r>
              <a:rPr lang="fr-CA" sz="3200" dirty="0">
                <a:solidFill>
                  <a:srgbClr val="6F5248"/>
                </a:solidFill>
                <a:latin typeface="Helvetica"/>
              </a:rPr>
              <a:t>Combo : lamination + teinture des sourcils</a:t>
            </a:r>
          </a:p>
        </p:txBody>
      </p:sp>
      <p:pic>
        <p:nvPicPr>
          <p:cNvPr id="12" name="Grafik 11" descr="Ein Bild, das Text enthält.&#10;&#10;Automatisch generierte Beschreibung">
            <a:extLst>
              <a:ext uri="{FF2B5EF4-FFF2-40B4-BE49-F238E27FC236}">
                <a16:creationId xmlns:a16="http://schemas.microsoft.com/office/drawing/2014/main" id="{190188AF-1B05-0EBC-2914-B3C9F9E4C7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24" t="26354" r="19758" b="20202"/>
          <a:stretch/>
        </p:blipFill>
        <p:spPr>
          <a:xfrm>
            <a:off x="186431" y="156817"/>
            <a:ext cx="1837677" cy="592153"/>
          </a:xfrm>
          <a:prstGeom prst="rect">
            <a:avLst/>
          </a:prstGeom>
        </p:spPr>
      </p:pic>
      <p:pic>
        <p:nvPicPr>
          <p:cNvPr id="18" name="Grafik 17">
            <a:extLst>
              <a:ext uri="{FF2B5EF4-FFF2-40B4-BE49-F238E27FC236}">
                <a16:creationId xmlns:a16="http://schemas.microsoft.com/office/drawing/2014/main" id="{B598458E-82D3-5B5E-42AE-B26AFFEB3D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0031" y="265112"/>
            <a:ext cx="2752900" cy="425448"/>
          </a:xfrm>
          <a:prstGeom prst="rect">
            <a:avLst/>
          </a:prstGeom>
        </p:spPr>
      </p:pic>
      <p:sp>
        <p:nvSpPr>
          <p:cNvPr id="14" name="Textfeld 13">
            <a:extLst>
              <a:ext uri="{FF2B5EF4-FFF2-40B4-BE49-F238E27FC236}">
                <a16:creationId xmlns:a16="http://schemas.microsoft.com/office/drawing/2014/main" id="{B7B0CE68-84B9-EA63-5AAA-764F1565277E}"/>
              </a:ext>
            </a:extLst>
          </p:cNvPr>
          <p:cNvSpPr txBox="1"/>
          <p:nvPr/>
        </p:nvSpPr>
        <p:spPr>
          <a:xfrm>
            <a:off x="680470" y="6485166"/>
            <a:ext cx="8673079" cy="215444"/>
          </a:xfrm>
          <a:prstGeom prst="rect">
            <a:avLst/>
          </a:prstGeom>
          <a:noFill/>
        </p:spPr>
        <p:txBody>
          <a:bodyPr wrap="square" lIns="91440" tIns="45720" rIns="91440" bIns="45720" rtlCol="0" anchor="t">
            <a:spAutoFit/>
          </a:bodyPr>
          <a:lstStyle/>
          <a:p>
            <a:r>
              <a:rPr lang="fr-CA" sz="800" dirty="0"/>
              <a:t>15 applications de lamination des sourcils x 70 $ = 1050 $ + (40 $ x 15 applications) = 1650 $</a:t>
            </a:r>
          </a:p>
        </p:txBody>
      </p:sp>
      <p:pic>
        <p:nvPicPr>
          <p:cNvPr id="15" name="Picture 4">
            <a:extLst>
              <a:ext uri="{FF2B5EF4-FFF2-40B4-BE49-F238E27FC236}">
                <a16:creationId xmlns:a16="http://schemas.microsoft.com/office/drawing/2014/main" id="{66A21A0F-DBAB-CBDB-66EC-D2281EE205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42642" y="591019"/>
            <a:ext cx="2121780" cy="2829041"/>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Ein Bild, das Text enthält.&#10;&#10;Automatisch generierte Beschreibung">
            <a:extLst>
              <a:ext uri="{FF2B5EF4-FFF2-40B4-BE49-F238E27FC236}">
                <a16:creationId xmlns:a16="http://schemas.microsoft.com/office/drawing/2014/main" id="{ACBB0BFD-A79A-A911-A083-F5B2809D5452}"/>
              </a:ext>
            </a:extLst>
          </p:cNvPr>
          <p:cNvPicPr>
            <a:picLocks noChangeAspect="1"/>
          </p:cNvPicPr>
          <p:nvPr/>
        </p:nvPicPr>
        <p:blipFill rotWithShape="1">
          <a:blip r:embed="rId7"/>
          <a:srcRect l="32158" r="33507"/>
          <a:stretch/>
        </p:blipFill>
        <p:spPr>
          <a:xfrm>
            <a:off x="9823468" y="4285725"/>
            <a:ext cx="1108037" cy="2150937"/>
          </a:xfrm>
          <a:prstGeom prst="rect">
            <a:avLst/>
          </a:prstGeom>
        </p:spPr>
      </p:pic>
    </p:spTree>
    <p:extLst>
      <p:ext uri="{BB962C8B-B14F-4D97-AF65-F5344CB8AC3E}">
        <p14:creationId xmlns:p14="http://schemas.microsoft.com/office/powerpoint/2010/main" val="259926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63B7F8-0EFF-4922-A1F3-541E8337C648}"/>
              </a:ext>
            </a:extLst>
          </p:cNvPr>
          <p:cNvSpPr>
            <a:spLocks noGrp="1"/>
          </p:cNvSpPr>
          <p:nvPr>
            <p:ph type="title"/>
          </p:nvPr>
        </p:nvSpPr>
        <p:spPr>
          <a:xfrm>
            <a:off x="432168" y="1142764"/>
            <a:ext cx="11327663" cy="829928"/>
          </a:xfrm>
        </p:spPr>
        <p:txBody>
          <a:bodyPr>
            <a:noAutofit/>
          </a:bodyPr>
          <a:lstStyle/>
          <a:p>
            <a:r>
              <a:rPr lang="fr-CA" sz="3200" dirty="0">
                <a:solidFill>
                  <a:srgbClr val="6F5248"/>
                </a:solidFill>
                <a:latin typeface="Helvetica"/>
              </a:rPr>
              <a:t>Survol du nombre d'applications</a:t>
            </a:r>
          </a:p>
        </p:txBody>
      </p:sp>
      <p:sp>
        <p:nvSpPr>
          <p:cNvPr id="6" name="Textplatzhalter 5">
            <a:extLst>
              <a:ext uri="{FF2B5EF4-FFF2-40B4-BE49-F238E27FC236}">
                <a16:creationId xmlns:a16="http://schemas.microsoft.com/office/drawing/2014/main" id="{1CCBEC81-0BFE-45C1-85AF-341BD7EF29E1}"/>
              </a:ext>
            </a:extLst>
          </p:cNvPr>
          <p:cNvSpPr>
            <a:spLocks noGrp="1"/>
          </p:cNvSpPr>
          <p:nvPr>
            <p:ph type="body" sz="quarter" idx="11"/>
          </p:nvPr>
        </p:nvSpPr>
        <p:spPr>
          <a:xfrm>
            <a:off x="685800" y="2247900"/>
            <a:ext cx="8345245" cy="4195191"/>
          </a:xfrm>
          <a:ln w="19050">
            <a:solidFill>
              <a:schemeClr val="bg1"/>
            </a:solidFill>
            <a:extLst>
              <a:ext uri="{C807C97D-BFC1-408E-A445-0C87EB9F89A2}">
                <ask:lineSketchStyleProps xmlns:ask="http://schemas.microsoft.com/office/drawing/2018/sketchyshapes" sd="2116172773">
                  <a:custGeom>
                    <a:avLst/>
                    <a:gdLst>
                      <a:gd name="connsiteX0" fmla="*/ 0 w 7443787"/>
                      <a:gd name="connsiteY0" fmla="*/ 0 h 4195191"/>
                      <a:gd name="connsiteX1" fmla="*/ 751146 w 7443787"/>
                      <a:gd name="connsiteY1" fmla="*/ 0 h 4195191"/>
                      <a:gd name="connsiteX2" fmla="*/ 1278978 w 7443787"/>
                      <a:gd name="connsiteY2" fmla="*/ 0 h 4195191"/>
                      <a:gd name="connsiteX3" fmla="*/ 1732372 w 7443787"/>
                      <a:gd name="connsiteY3" fmla="*/ 0 h 4195191"/>
                      <a:gd name="connsiteX4" fmla="*/ 2557956 w 7443787"/>
                      <a:gd name="connsiteY4" fmla="*/ 0 h 4195191"/>
                      <a:gd name="connsiteX5" fmla="*/ 3234664 w 7443787"/>
                      <a:gd name="connsiteY5" fmla="*/ 0 h 4195191"/>
                      <a:gd name="connsiteX6" fmla="*/ 4060247 w 7443787"/>
                      <a:gd name="connsiteY6" fmla="*/ 0 h 4195191"/>
                      <a:gd name="connsiteX7" fmla="*/ 4588080 w 7443787"/>
                      <a:gd name="connsiteY7" fmla="*/ 0 h 4195191"/>
                      <a:gd name="connsiteX8" fmla="*/ 5041474 w 7443787"/>
                      <a:gd name="connsiteY8" fmla="*/ 0 h 4195191"/>
                      <a:gd name="connsiteX9" fmla="*/ 5494868 w 7443787"/>
                      <a:gd name="connsiteY9" fmla="*/ 0 h 4195191"/>
                      <a:gd name="connsiteX10" fmla="*/ 6246014 w 7443787"/>
                      <a:gd name="connsiteY10" fmla="*/ 0 h 4195191"/>
                      <a:gd name="connsiteX11" fmla="*/ 6773846 w 7443787"/>
                      <a:gd name="connsiteY11" fmla="*/ 0 h 4195191"/>
                      <a:gd name="connsiteX12" fmla="*/ 7443787 w 7443787"/>
                      <a:gd name="connsiteY12" fmla="*/ 0 h 4195191"/>
                      <a:gd name="connsiteX13" fmla="*/ 7443787 w 7443787"/>
                      <a:gd name="connsiteY13" fmla="*/ 657247 h 4195191"/>
                      <a:gd name="connsiteX14" fmla="*/ 7443787 w 7443787"/>
                      <a:gd name="connsiteY14" fmla="*/ 1398397 h 4195191"/>
                      <a:gd name="connsiteX15" fmla="*/ 7443787 w 7443787"/>
                      <a:gd name="connsiteY15" fmla="*/ 1971740 h 4195191"/>
                      <a:gd name="connsiteX16" fmla="*/ 7443787 w 7443787"/>
                      <a:gd name="connsiteY16" fmla="*/ 2670938 h 4195191"/>
                      <a:gd name="connsiteX17" fmla="*/ 7443787 w 7443787"/>
                      <a:gd name="connsiteY17" fmla="*/ 3454041 h 4195191"/>
                      <a:gd name="connsiteX18" fmla="*/ 7443787 w 7443787"/>
                      <a:gd name="connsiteY18" fmla="*/ 4195191 h 4195191"/>
                      <a:gd name="connsiteX19" fmla="*/ 6767079 w 7443787"/>
                      <a:gd name="connsiteY19" fmla="*/ 4195191 h 4195191"/>
                      <a:gd name="connsiteX20" fmla="*/ 6239247 w 7443787"/>
                      <a:gd name="connsiteY20" fmla="*/ 4195191 h 4195191"/>
                      <a:gd name="connsiteX21" fmla="*/ 5785853 w 7443787"/>
                      <a:gd name="connsiteY21" fmla="*/ 4195191 h 4195191"/>
                      <a:gd name="connsiteX22" fmla="*/ 5109145 w 7443787"/>
                      <a:gd name="connsiteY22" fmla="*/ 4195191 h 4195191"/>
                      <a:gd name="connsiteX23" fmla="*/ 4432437 w 7443787"/>
                      <a:gd name="connsiteY23" fmla="*/ 4195191 h 4195191"/>
                      <a:gd name="connsiteX24" fmla="*/ 3606853 w 7443787"/>
                      <a:gd name="connsiteY24" fmla="*/ 4195191 h 4195191"/>
                      <a:gd name="connsiteX25" fmla="*/ 2781270 w 7443787"/>
                      <a:gd name="connsiteY25" fmla="*/ 4195191 h 4195191"/>
                      <a:gd name="connsiteX26" fmla="*/ 2327875 w 7443787"/>
                      <a:gd name="connsiteY26" fmla="*/ 4195191 h 4195191"/>
                      <a:gd name="connsiteX27" fmla="*/ 1725605 w 7443787"/>
                      <a:gd name="connsiteY27" fmla="*/ 4195191 h 4195191"/>
                      <a:gd name="connsiteX28" fmla="*/ 1048897 w 7443787"/>
                      <a:gd name="connsiteY28" fmla="*/ 4195191 h 4195191"/>
                      <a:gd name="connsiteX29" fmla="*/ 0 w 7443787"/>
                      <a:gd name="connsiteY29" fmla="*/ 4195191 h 4195191"/>
                      <a:gd name="connsiteX30" fmla="*/ 0 w 7443787"/>
                      <a:gd name="connsiteY30" fmla="*/ 3579896 h 4195191"/>
                      <a:gd name="connsiteX31" fmla="*/ 0 w 7443787"/>
                      <a:gd name="connsiteY31" fmla="*/ 2838746 h 4195191"/>
                      <a:gd name="connsiteX32" fmla="*/ 0 w 7443787"/>
                      <a:gd name="connsiteY32" fmla="*/ 2265403 h 4195191"/>
                      <a:gd name="connsiteX33" fmla="*/ 0 w 7443787"/>
                      <a:gd name="connsiteY33" fmla="*/ 1566205 h 4195191"/>
                      <a:gd name="connsiteX34" fmla="*/ 0 w 7443787"/>
                      <a:gd name="connsiteY34" fmla="*/ 908958 h 4195191"/>
                      <a:gd name="connsiteX35" fmla="*/ 0 w 7443787"/>
                      <a:gd name="connsiteY35" fmla="*/ 0 h 41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43787" h="4195191" fill="none" extrusionOk="0">
                        <a:moveTo>
                          <a:pt x="0" y="0"/>
                        </a:moveTo>
                        <a:cubicBezTo>
                          <a:pt x="363022" y="-2703"/>
                          <a:pt x="505503" y="-8126"/>
                          <a:pt x="751146" y="0"/>
                        </a:cubicBezTo>
                        <a:cubicBezTo>
                          <a:pt x="996789" y="8126"/>
                          <a:pt x="1041104" y="-14089"/>
                          <a:pt x="1278978" y="0"/>
                        </a:cubicBezTo>
                        <a:cubicBezTo>
                          <a:pt x="1516852" y="14089"/>
                          <a:pt x="1554438" y="16390"/>
                          <a:pt x="1732372" y="0"/>
                        </a:cubicBezTo>
                        <a:cubicBezTo>
                          <a:pt x="1910306" y="-16390"/>
                          <a:pt x="2175422" y="24065"/>
                          <a:pt x="2557956" y="0"/>
                        </a:cubicBezTo>
                        <a:cubicBezTo>
                          <a:pt x="2940490" y="-24065"/>
                          <a:pt x="3030874" y="30146"/>
                          <a:pt x="3234664" y="0"/>
                        </a:cubicBezTo>
                        <a:cubicBezTo>
                          <a:pt x="3438454" y="-30146"/>
                          <a:pt x="3692564" y="29563"/>
                          <a:pt x="4060247" y="0"/>
                        </a:cubicBezTo>
                        <a:cubicBezTo>
                          <a:pt x="4427930" y="-29563"/>
                          <a:pt x="4410306" y="20252"/>
                          <a:pt x="4588080" y="0"/>
                        </a:cubicBezTo>
                        <a:cubicBezTo>
                          <a:pt x="4765854" y="-20252"/>
                          <a:pt x="4923217" y="18495"/>
                          <a:pt x="5041474" y="0"/>
                        </a:cubicBezTo>
                        <a:cubicBezTo>
                          <a:pt x="5159731" y="-18495"/>
                          <a:pt x="5375718" y="5700"/>
                          <a:pt x="5494868" y="0"/>
                        </a:cubicBezTo>
                        <a:cubicBezTo>
                          <a:pt x="5614018" y="-5700"/>
                          <a:pt x="6006626" y="-8041"/>
                          <a:pt x="6246014" y="0"/>
                        </a:cubicBezTo>
                        <a:cubicBezTo>
                          <a:pt x="6485402" y="8041"/>
                          <a:pt x="6607619" y="-13141"/>
                          <a:pt x="6773846" y="0"/>
                        </a:cubicBezTo>
                        <a:cubicBezTo>
                          <a:pt x="6940073" y="13141"/>
                          <a:pt x="7124176" y="-468"/>
                          <a:pt x="7443787" y="0"/>
                        </a:cubicBezTo>
                        <a:cubicBezTo>
                          <a:pt x="7458662" y="164050"/>
                          <a:pt x="7469884" y="399732"/>
                          <a:pt x="7443787" y="657247"/>
                        </a:cubicBezTo>
                        <a:cubicBezTo>
                          <a:pt x="7417690" y="914762"/>
                          <a:pt x="7479679" y="1077872"/>
                          <a:pt x="7443787" y="1398397"/>
                        </a:cubicBezTo>
                        <a:cubicBezTo>
                          <a:pt x="7407896" y="1718922"/>
                          <a:pt x="7466376" y="1740038"/>
                          <a:pt x="7443787" y="1971740"/>
                        </a:cubicBezTo>
                        <a:cubicBezTo>
                          <a:pt x="7421198" y="2203442"/>
                          <a:pt x="7427047" y="2350829"/>
                          <a:pt x="7443787" y="2670938"/>
                        </a:cubicBezTo>
                        <a:cubicBezTo>
                          <a:pt x="7460527" y="2991047"/>
                          <a:pt x="7438501" y="3250611"/>
                          <a:pt x="7443787" y="3454041"/>
                        </a:cubicBezTo>
                        <a:cubicBezTo>
                          <a:pt x="7449073" y="3657471"/>
                          <a:pt x="7476580" y="3939427"/>
                          <a:pt x="7443787" y="4195191"/>
                        </a:cubicBezTo>
                        <a:cubicBezTo>
                          <a:pt x="7280085" y="4211315"/>
                          <a:pt x="6993878" y="4184462"/>
                          <a:pt x="6767079" y="4195191"/>
                        </a:cubicBezTo>
                        <a:cubicBezTo>
                          <a:pt x="6540280" y="4205920"/>
                          <a:pt x="6499020" y="4214345"/>
                          <a:pt x="6239247" y="4195191"/>
                        </a:cubicBezTo>
                        <a:cubicBezTo>
                          <a:pt x="5979474" y="4176037"/>
                          <a:pt x="5954526" y="4199712"/>
                          <a:pt x="5785853" y="4195191"/>
                        </a:cubicBezTo>
                        <a:cubicBezTo>
                          <a:pt x="5617180" y="4190670"/>
                          <a:pt x="5422551" y="4180065"/>
                          <a:pt x="5109145" y="4195191"/>
                        </a:cubicBezTo>
                        <a:cubicBezTo>
                          <a:pt x="4795739" y="4210317"/>
                          <a:pt x="4705351" y="4225162"/>
                          <a:pt x="4432437" y="4195191"/>
                        </a:cubicBezTo>
                        <a:cubicBezTo>
                          <a:pt x="4159523" y="4165220"/>
                          <a:pt x="3970617" y="4175382"/>
                          <a:pt x="3606853" y="4195191"/>
                        </a:cubicBezTo>
                        <a:cubicBezTo>
                          <a:pt x="3243089" y="4215000"/>
                          <a:pt x="3104182" y="4233332"/>
                          <a:pt x="2781270" y="4195191"/>
                        </a:cubicBezTo>
                        <a:cubicBezTo>
                          <a:pt x="2458358" y="4157050"/>
                          <a:pt x="2484116" y="4216450"/>
                          <a:pt x="2327875" y="4195191"/>
                        </a:cubicBezTo>
                        <a:cubicBezTo>
                          <a:pt x="2171634" y="4173932"/>
                          <a:pt x="1986827" y="4179736"/>
                          <a:pt x="1725605" y="4195191"/>
                        </a:cubicBezTo>
                        <a:cubicBezTo>
                          <a:pt x="1464383" y="4210647"/>
                          <a:pt x="1337037" y="4181334"/>
                          <a:pt x="1048897" y="4195191"/>
                        </a:cubicBezTo>
                        <a:cubicBezTo>
                          <a:pt x="760757" y="4209048"/>
                          <a:pt x="375543" y="4219535"/>
                          <a:pt x="0" y="4195191"/>
                        </a:cubicBezTo>
                        <a:cubicBezTo>
                          <a:pt x="30103" y="3906892"/>
                          <a:pt x="-22692" y="3734781"/>
                          <a:pt x="0" y="3579896"/>
                        </a:cubicBezTo>
                        <a:cubicBezTo>
                          <a:pt x="22692" y="3425012"/>
                          <a:pt x="2709" y="3096884"/>
                          <a:pt x="0" y="2838746"/>
                        </a:cubicBezTo>
                        <a:cubicBezTo>
                          <a:pt x="-2709" y="2580608"/>
                          <a:pt x="-20902" y="2512495"/>
                          <a:pt x="0" y="2265403"/>
                        </a:cubicBezTo>
                        <a:cubicBezTo>
                          <a:pt x="20902" y="2018311"/>
                          <a:pt x="-15370" y="1801210"/>
                          <a:pt x="0" y="1566205"/>
                        </a:cubicBezTo>
                        <a:cubicBezTo>
                          <a:pt x="15370" y="1331200"/>
                          <a:pt x="30981" y="1097190"/>
                          <a:pt x="0" y="908958"/>
                        </a:cubicBezTo>
                        <a:cubicBezTo>
                          <a:pt x="-30981" y="720726"/>
                          <a:pt x="-19908" y="209933"/>
                          <a:pt x="0" y="0"/>
                        </a:cubicBezTo>
                        <a:close/>
                      </a:path>
                      <a:path w="7443787" h="4195191" stroke="0" extrusionOk="0">
                        <a:moveTo>
                          <a:pt x="0" y="0"/>
                        </a:moveTo>
                        <a:cubicBezTo>
                          <a:pt x="157898" y="-1470"/>
                          <a:pt x="446437" y="29439"/>
                          <a:pt x="676708" y="0"/>
                        </a:cubicBezTo>
                        <a:cubicBezTo>
                          <a:pt x="906979" y="-29439"/>
                          <a:pt x="970341" y="19364"/>
                          <a:pt x="1130102" y="0"/>
                        </a:cubicBezTo>
                        <a:cubicBezTo>
                          <a:pt x="1289863" y="-19364"/>
                          <a:pt x="1653848" y="-13771"/>
                          <a:pt x="1955686" y="0"/>
                        </a:cubicBezTo>
                        <a:cubicBezTo>
                          <a:pt x="2257524" y="13771"/>
                          <a:pt x="2553984" y="-246"/>
                          <a:pt x="2706832" y="0"/>
                        </a:cubicBezTo>
                        <a:cubicBezTo>
                          <a:pt x="2859680" y="246"/>
                          <a:pt x="2988951" y="-12535"/>
                          <a:pt x="3234664" y="0"/>
                        </a:cubicBezTo>
                        <a:cubicBezTo>
                          <a:pt x="3480377" y="12535"/>
                          <a:pt x="3749518" y="18051"/>
                          <a:pt x="4060247" y="0"/>
                        </a:cubicBezTo>
                        <a:cubicBezTo>
                          <a:pt x="4370976" y="-18051"/>
                          <a:pt x="4458395" y="29432"/>
                          <a:pt x="4662517" y="0"/>
                        </a:cubicBezTo>
                        <a:cubicBezTo>
                          <a:pt x="4866639" y="-29432"/>
                          <a:pt x="5070281" y="-3253"/>
                          <a:pt x="5413663" y="0"/>
                        </a:cubicBezTo>
                        <a:cubicBezTo>
                          <a:pt x="5757045" y="3253"/>
                          <a:pt x="5727490" y="20637"/>
                          <a:pt x="5941495" y="0"/>
                        </a:cubicBezTo>
                        <a:cubicBezTo>
                          <a:pt x="6155500" y="-20637"/>
                          <a:pt x="6284537" y="-1547"/>
                          <a:pt x="6543765" y="0"/>
                        </a:cubicBezTo>
                        <a:cubicBezTo>
                          <a:pt x="6802993" y="1547"/>
                          <a:pt x="7146732" y="-5479"/>
                          <a:pt x="7443787" y="0"/>
                        </a:cubicBezTo>
                        <a:cubicBezTo>
                          <a:pt x="7461402" y="249195"/>
                          <a:pt x="7446647" y="425453"/>
                          <a:pt x="7443787" y="783102"/>
                        </a:cubicBezTo>
                        <a:cubicBezTo>
                          <a:pt x="7440927" y="1140751"/>
                          <a:pt x="7450564" y="1205764"/>
                          <a:pt x="7443787" y="1356445"/>
                        </a:cubicBezTo>
                        <a:cubicBezTo>
                          <a:pt x="7437010" y="1507126"/>
                          <a:pt x="7451310" y="1856812"/>
                          <a:pt x="7443787" y="2055644"/>
                        </a:cubicBezTo>
                        <a:cubicBezTo>
                          <a:pt x="7436264" y="2254476"/>
                          <a:pt x="7425651" y="2372688"/>
                          <a:pt x="7443787" y="2670938"/>
                        </a:cubicBezTo>
                        <a:cubicBezTo>
                          <a:pt x="7461923" y="2969188"/>
                          <a:pt x="7441627" y="3193217"/>
                          <a:pt x="7443787" y="3412089"/>
                        </a:cubicBezTo>
                        <a:cubicBezTo>
                          <a:pt x="7445947" y="3630961"/>
                          <a:pt x="7451910" y="3980116"/>
                          <a:pt x="7443787" y="4195191"/>
                        </a:cubicBezTo>
                        <a:cubicBezTo>
                          <a:pt x="7278425" y="4171733"/>
                          <a:pt x="6949466" y="4173049"/>
                          <a:pt x="6767079" y="4195191"/>
                        </a:cubicBezTo>
                        <a:cubicBezTo>
                          <a:pt x="6584692" y="4217333"/>
                          <a:pt x="6119691" y="4222165"/>
                          <a:pt x="5941495" y="4195191"/>
                        </a:cubicBezTo>
                        <a:cubicBezTo>
                          <a:pt x="5763299" y="4168217"/>
                          <a:pt x="5525220" y="4205119"/>
                          <a:pt x="5190350" y="4195191"/>
                        </a:cubicBezTo>
                        <a:cubicBezTo>
                          <a:pt x="4855481" y="4185263"/>
                          <a:pt x="4834937" y="4212294"/>
                          <a:pt x="4513642" y="4195191"/>
                        </a:cubicBezTo>
                        <a:cubicBezTo>
                          <a:pt x="4192347" y="4178088"/>
                          <a:pt x="3969218" y="4165089"/>
                          <a:pt x="3688058" y="4195191"/>
                        </a:cubicBezTo>
                        <a:cubicBezTo>
                          <a:pt x="3406898" y="4225293"/>
                          <a:pt x="3184211" y="4168713"/>
                          <a:pt x="2936912" y="4195191"/>
                        </a:cubicBezTo>
                        <a:cubicBezTo>
                          <a:pt x="2689613" y="4221669"/>
                          <a:pt x="2578087" y="4208123"/>
                          <a:pt x="2409080" y="4195191"/>
                        </a:cubicBezTo>
                        <a:cubicBezTo>
                          <a:pt x="2240073" y="4182259"/>
                          <a:pt x="2099466" y="4177451"/>
                          <a:pt x="1881248" y="4195191"/>
                        </a:cubicBezTo>
                        <a:cubicBezTo>
                          <a:pt x="1663030" y="4212931"/>
                          <a:pt x="1534179" y="4178163"/>
                          <a:pt x="1353416" y="4195191"/>
                        </a:cubicBezTo>
                        <a:cubicBezTo>
                          <a:pt x="1172653" y="4212219"/>
                          <a:pt x="981617" y="4203417"/>
                          <a:pt x="751146" y="4195191"/>
                        </a:cubicBezTo>
                        <a:cubicBezTo>
                          <a:pt x="520675" y="4186966"/>
                          <a:pt x="216809" y="4174614"/>
                          <a:pt x="0" y="4195191"/>
                        </a:cubicBezTo>
                        <a:cubicBezTo>
                          <a:pt x="-25563" y="4014654"/>
                          <a:pt x="14772" y="3718149"/>
                          <a:pt x="0" y="3537944"/>
                        </a:cubicBezTo>
                        <a:cubicBezTo>
                          <a:pt x="-14772" y="3357739"/>
                          <a:pt x="15157" y="3082462"/>
                          <a:pt x="0" y="2922650"/>
                        </a:cubicBezTo>
                        <a:cubicBezTo>
                          <a:pt x="-15157" y="2762838"/>
                          <a:pt x="3609" y="2473890"/>
                          <a:pt x="0" y="2349307"/>
                        </a:cubicBezTo>
                        <a:cubicBezTo>
                          <a:pt x="-3609" y="2224724"/>
                          <a:pt x="-2583" y="1942592"/>
                          <a:pt x="0" y="1775964"/>
                        </a:cubicBezTo>
                        <a:cubicBezTo>
                          <a:pt x="2583" y="1609336"/>
                          <a:pt x="-30622" y="1150182"/>
                          <a:pt x="0" y="992862"/>
                        </a:cubicBezTo>
                        <a:cubicBezTo>
                          <a:pt x="30622" y="835542"/>
                          <a:pt x="-14487" y="469763"/>
                          <a:pt x="0" y="0"/>
                        </a:cubicBezTo>
                        <a:close/>
                      </a:path>
                    </a:pathLst>
                  </a:custGeom>
                  <ask:type>
                    <ask:lineSketchNone/>
                  </ask:type>
                </ask:lineSketchStyleProps>
              </a:ext>
            </a:extLst>
          </a:ln>
        </p:spPr>
        <p:txBody>
          <a:bodyPr vert="horz" lIns="91440" tIns="45720" rIns="91440" bIns="45720" rtlCol="0" anchor="t">
            <a:normAutofit fontScale="92500" lnSpcReduction="20000"/>
          </a:bodyPr>
          <a:lstStyle/>
          <a:p>
            <a:pPr algn="just"/>
            <a:endParaRPr lang="en-AU" sz="1400" dirty="0">
              <a:latin typeface="Helvetica Neue Light" panose="02000403000000020004" pitchFamily="2" charset="0"/>
            </a:endParaRPr>
          </a:p>
          <a:p>
            <a:pPr algn="just">
              <a:lnSpc>
                <a:spcPct val="200000"/>
              </a:lnSpc>
            </a:pPr>
            <a:r>
              <a:rPr lang="fr-CA" sz="1400" dirty="0">
                <a:latin typeface="Helvetica Neue Light"/>
              </a:rPr>
              <a:t>1 </a:t>
            </a:r>
            <a:r>
              <a:rPr lang="fr-CA" dirty="0">
                <a:latin typeface="Helvetica Neue Light"/>
              </a:rPr>
              <a:t>apprêt :                                                   ~</a:t>
            </a:r>
            <a:r>
              <a:rPr lang="fr-CA" sz="1400" dirty="0">
                <a:latin typeface="Helvetica Neue Light"/>
              </a:rPr>
              <a:t>15 à 20 applications</a:t>
            </a:r>
          </a:p>
          <a:p>
            <a:pPr algn="just">
              <a:lnSpc>
                <a:spcPct val="200000"/>
              </a:lnSpc>
            </a:pPr>
            <a:r>
              <a:rPr lang="fr-CA" sz="1400" dirty="0">
                <a:latin typeface="Helvetica Neue Light"/>
              </a:rPr>
              <a:t>1 </a:t>
            </a:r>
            <a:r>
              <a:rPr lang="fr-CA" dirty="0">
                <a:latin typeface="Helvetica Neue Light"/>
              </a:rPr>
              <a:t>base</a:t>
            </a:r>
            <a:r>
              <a:rPr lang="fr-CA" sz="1400" dirty="0">
                <a:latin typeface="Helvetica Neue Light"/>
              </a:rPr>
              <a:t> </a:t>
            </a:r>
            <a:r>
              <a:rPr lang="fr-CA" dirty="0">
                <a:latin typeface="Helvetica Neue Light"/>
              </a:rPr>
              <a:t>gel </a:t>
            </a:r>
            <a:r>
              <a:rPr lang="fr-CA" sz="1400" dirty="0">
                <a:latin typeface="Helvetica Neue Light"/>
              </a:rPr>
              <a:t>:</a:t>
            </a:r>
            <a:r>
              <a:rPr lang="fr-CA" dirty="0">
                <a:latin typeface="Helvetica Neue Light"/>
              </a:rPr>
              <a:t>                                               ~15 à 20</a:t>
            </a:r>
            <a:r>
              <a:rPr lang="fr-CA" sz="1400" dirty="0">
                <a:latin typeface="Helvetica Neue Light"/>
              </a:rPr>
              <a:t> applications</a:t>
            </a:r>
          </a:p>
          <a:p>
            <a:pPr algn="just">
              <a:lnSpc>
                <a:spcPct val="200000"/>
              </a:lnSpc>
            </a:pPr>
            <a:r>
              <a:rPr lang="fr-CA" dirty="0">
                <a:latin typeface="Helvetica Neue Light"/>
              </a:rPr>
              <a:t>1 activateur :                                             ~15</a:t>
            </a:r>
            <a:r>
              <a:rPr lang="fr-CA" sz="1400" dirty="0">
                <a:latin typeface="Helvetica Neue Light"/>
              </a:rPr>
              <a:t> applications</a:t>
            </a:r>
            <a:endParaRPr lang="fr-CA" dirty="0">
              <a:latin typeface="Helvetica Neue Light"/>
            </a:endParaRPr>
          </a:p>
          <a:p>
            <a:pPr algn="just">
              <a:lnSpc>
                <a:spcPct val="200000"/>
              </a:lnSpc>
            </a:pPr>
            <a:r>
              <a:rPr lang="fr-CA" sz="1400" dirty="0">
                <a:latin typeface="Helvetica Neue Light"/>
              </a:rPr>
              <a:t>1 </a:t>
            </a:r>
            <a:r>
              <a:rPr lang="fr-CA" dirty="0">
                <a:latin typeface="Helvetica Neue Light"/>
              </a:rPr>
              <a:t>dissolvant de teinture </a:t>
            </a:r>
            <a:r>
              <a:rPr lang="fr-CA" sz="1400" dirty="0">
                <a:latin typeface="Helvetica Neue Light"/>
              </a:rPr>
              <a:t>:</a:t>
            </a:r>
            <a:r>
              <a:rPr lang="fr-CA" dirty="0">
                <a:latin typeface="Helvetica Neue Light"/>
              </a:rPr>
              <a:t>                           ~</a:t>
            </a:r>
            <a:r>
              <a:rPr lang="fr-CA" sz="1400" dirty="0">
                <a:latin typeface="Helvetica Neue Light"/>
              </a:rPr>
              <a:t>60 applications</a:t>
            </a:r>
          </a:p>
          <a:p>
            <a:pPr algn="just">
              <a:lnSpc>
                <a:spcPct val="200000"/>
              </a:lnSpc>
            </a:pPr>
            <a:r>
              <a:rPr lang="fr-CA" sz="1400" dirty="0">
                <a:latin typeface="Helvetica Neue Light"/>
              </a:rPr>
              <a:t>1 </a:t>
            </a:r>
            <a:r>
              <a:rPr lang="fr-CA" dirty="0">
                <a:latin typeface="Helvetica Neue Light"/>
              </a:rPr>
              <a:t>solution saline </a:t>
            </a:r>
            <a:r>
              <a:rPr lang="fr-CA" sz="1400" dirty="0">
                <a:latin typeface="Helvetica Neue Light"/>
              </a:rPr>
              <a:t>:</a:t>
            </a:r>
            <a:r>
              <a:rPr lang="fr-CA" dirty="0">
                <a:latin typeface="Helvetica Neue Light"/>
              </a:rPr>
              <a:t>                                      ~</a:t>
            </a:r>
            <a:r>
              <a:rPr lang="fr-CA" sz="1400" dirty="0">
                <a:latin typeface="Helvetica Neue Light"/>
              </a:rPr>
              <a:t>60 applications</a:t>
            </a:r>
          </a:p>
          <a:p>
            <a:pPr algn="just">
              <a:lnSpc>
                <a:spcPct val="200000"/>
              </a:lnSpc>
            </a:pPr>
            <a:r>
              <a:rPr lang="fr-CA" sz="1400" dirty="0">
                <a:latin typeface="Helvetica Neue Light"/>
              </a:rPr>
              <a:t>1 </a:t>
            </a:r>
            <a:r>
              <a:rPr lang="fr-CA" dirty="0">
                <a:latin typeface="Helvetica Neue Light"/>
              </a:rPr>
              <a:t>démaquillant micellaire pour les yeux </a:t>
            </a:r>
            <a:r>
              <a:rPr lang="fr-CA" sz="1400" dirty="0">
                <a:latin typeface="Helvetica Neue Light"/>
              </a:rPr>
              <a:t>:</a:t>
            </a:r>
            <a:r>
              <a:rPr lang="fr-CA" dirty="0">
                <a:latin typeface="Helvetica Neue Light"/>
              </a:rPr>
              <a:t>  ~60</a:t>
            </a:r>
            <a:r>
              <a:rPr lang="fr-CA" sz="1400" dirty="0">
                <a:latin typeface="Helvetica Neue Light"/>
              </a:rPr>
              <a:t> applications</a:t>
            </a:r>
            <a:endParaRPr lang="fr-CA" dirty="0">
              <a:latin typeface="Helvetica Neue Light"/>
            </a:endParaRPr>
          </a:p>
          <a:p>
            <a:pPr algn="just">
              <a:lnSpc>
                <a:spcPct val="200000"/>
              </a:lnSpc>
            </a:pPr>
            <a:r>
              <a:rPr lang="fr-CA" dirty="0">
                <a:latin typeface="Helvetica Neue Light"/>
              </a:rPr>
              <a:t>1 baume de soin :                                     ~50 applications</a:t>
            </a:r>
          </a:p>
          <a:p>
            <a:pPr algn="just">
              <a:lnSpc>
                <a:spcPct val="200000"/>
              </a:lnSpc>
            </a:pPr>
            <a:r>
              <a:rPr lang="fr-CA" dirty="0">
                <a:latin typeface="Helvetica Neue Light"/>
              </a:rPr>
              <a:t>1 gel stylisant :                                          ~60 applications</a:t>
            </a:r>
          </a:p>
          <a:p>
            <a:pPr algn="just">
              <a:lnSpc>
                <a:spcPct val="200000"/>
              </a:lnSpc>
            </a:pPr>
            <a:r>
              <a:rPr lang="fr-CA" dirty="0">
                <a:latin typeface="Helvetica Neue Light"/>
              </a:rPr>
              <a:t>1 booster :                                                 ~100 applications (pour ~3 mois si utilisé 1x jour)</a:t>
            </a:r>
          </a:p>
          <a:p>
            <a:pPr algn="just">
              <a:lnSpc>
                <a:spcPct val="200000"/>
              </a:lnSpc>
            </a:pPr>
            <a:r>
              <a:rPr lang="fr-CA" dirty="0">
                <a:latin typeface="Helvetica Neue Light"/>
              </a:rPr>
              <a:t>1 crème de protection pour la peau :        ~80 applications </a:t>
            </a:r>
            <a:endParaRPr lang="fr-CA" dirty="0"/>
          </a:p>
          <a:p>
            <a:pPr algn="just">
              <a:lnSpc>
                <a:spcPct val="200000"/>
              </a:lnSpc>
            </a:pPr>
            <a:r>
              <a:rPr lang="fr-CA" dirty="0">
                <a:latin typeface="Helvetica Neue Light"/>
              </a:rPr>
              <a:t>1 mousse sourcils et cils :                         ~40 applications</a:t>
            </a:r>
          </a:p>
        </p:txBody>
      </p:sp>
      <p:sp>
        <p:nvSpPr>
          <p:cNvPr id="7" name="Vertikaler Textplatzhalter 6">
            <a:extLst>
              <a:ext uri="{FF2B5EF4-FFF2-40B4-BE49-F238E27FC236}">
                <a16:creationId xmlns:a16="http://schemas.microsoft.com/office/drawing/2014/main" id="{19AFFFB6-AC6C-40DF-B7E0-497DF4401651}"/>
              </a:ext>
            </a:extLst>
          </p:cNvPr>
          <p:cNvSpPr>
            <a:spLocks noGrp="1"/>
          </p:cNvSpPr>
          <p:nvPr>
            <p:ph type="body" orient="vert" sz="quarter" idx="13"/>
          </p:nvPr>
        </p:nvSpPr>
        <p:spPr/>
        <p:txBody>
          <a:bodyPr vert="eaVert" lIns="91440" tIns="45720" rIns="91440" bIns="45720" rtlCol="0" anchor="t">
            <a:normAutofit/>
          </a:bodyPr>
          <a:lstStyle/>
          <a:p>
            <a:r>
              <a:rPr lang="de-DE" dirty="0" err="1">
                <a:latin typeface="Helvetica Neue"/>
              </a:rPr>
              <a:t>Survol</a:t>
            </a:r>
            <a:endParaRPr lang="de-DE" dirty="0" err="1"/>
          </a:p>
        </p:txBody>
      </p:sp>
    </p:spTree>
    <p:extLst>
      <p:ext uri="{BB962C8B-B14F-4D97-AF65-F5344CB8AC3E}">
        <p14:creationId xmlns:p14="http://schemas.microsoft.com/office/powerpoint/2010/main" val="25333305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1074</Words>
  <Application>Microsoft Office PowerPoint</Application>
  <PresentationFormat>Widescreen</PresentationFormat>
  <Paragraphs>144</Paragraphs>
  <Slides>8</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9" baseType="lpstr">
      <vt:lpstr>Arial</vt:lpstr>
      <vt:lpstr>Calibri</vt:lpstr>
      <vt:lpstr>Calibri Light</vt:lpstr>
      <vt:lpstr>Helvetica</vt:lpstr>
      <vt:lpstr>Helvetica Light</vt:lpstr>
      <vt:lpstr>Helvetica Neue</vt:lpstr>
      <vt:lpstr>Helvetica Neue Light</vt:lpstr>
      <vt:lpstr>Helvetica Neue Medium</vt:lpstr>
      <vt:lpstr>Wingdings</vt:lpstr>
      <vt:lpstr>Office</vt:lpstr>
      <vt:lpstr>Worksheet</vt:lpstr>
      <vt:lpstr>CALCULS DE RENTABILITÉ </vt:lpstr>
      <vt:lpstr>Survol des prix - services</vt:lpstr>
      <vt:lpstr>PowerPoint Presentation</vt:lpstr>
      <vt:lpstr>Service d'intensification des sourcils</vt:lpstr>
      <vt:lpstr>Service d'intensification des cils</vt:lpstr>
      <vt:lpstr> TROUSSE PROFESSIONNELLE INTENSE BROW[N]S </vt:lpstr>
      <vt:lpstr>Combo : lamination + teinture des sourcils</vt:lpstr>
      <vt:lpstr>Survol du nombre d'applications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Jennifer Daniels</cp:lastModifiedBy>
  <cp:revision>646</cp:revision>
  <dcterms:created xsi:type="dcterms:W3CDTF">2021-08-02T11:23:12Z</dcterms:created>
  <dcterms:modified xsi:type="dcterms:W3CDTF">2024-05-15T18:56:43Z</dcterms:modified>
</cp:coreProperties>
</file>